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7"/>
  </p:notesMasterIdLst>
  <p:sldIdLst>
    <p:sldId id="292" r:id="rId2"/>
    <p:sldId id="316" r:id="rId3"/>
    <p:sldId id="333" r:id="rId4"/>
    <p:sldId id="332" r:id="rId5"/>
    <p:sldId id="723" r:id="rId6"/>
    <p:sldId id="387" r:id="rId7"/>
    <p:sldId id="261" r:id="rId8"/>
    <p:sldId id="263" r:id="rId9"/>
    <p:sldId id="386" r:id="rId10"/>
    <p:sldId id="334" r:id="rId11"/>
    <p:sldId id="727" r:id="rId12"/>
    <p:sldId id="317" r:id="rId13"/>
    <p:sldId id="728" r:id="rId14"/>
    <p:sldId id="729" r:id="rId15"/>
    <p:sldId id="279" r:id="rId16"/>
    <p:sldId id="721" r:id="rId17"/>
    <p:sldId id="722" r:id="rId18"/>
    <p:sldId id="724" r:id="rId19"/>
    <p:sldId id="828" r:id="rId20"/>
    <p:sldId id="829" r:id="rId21"/>
    <p:sldId id="853" r:id="rId22"/>
    <p:sldId id="268" r:id="rId23"/>
    <p:sldId id="874" r:id="rId24"/>
    <p:sldId id="873" r:id="rId25"/>
    <p:sldId id="894" r:id="rId26"/>
    <p:sldId id="855" r:id="rId27"/>
    <p:sldId id="388" r:id="rId28"/>
    <p:sldId id="895" r:id="rId29"/>
    <p:sldId id="896" r:id="rId30"/>
    <p:sldId id="830" r:id="rId31"/>
    <p:sldId id="831" r:id="rId32"/>
    <p:sldId id="275" r:id="rId33"/>
    <p:sldId id="290" r:id="rId34"/>
    <p:sldId id="444" r:id="rId35"/>
    <p:sldId id="265" r:id="rId36"/>
    <p:sldId id="324" r:id="rId37"/>
    <p:sldId id="856" r:id="rId38"/>
    <p:sldId id="890" r:id="rId39"/>
    <p:sldId id="898" r:id="rId40"/>
    <p:sldId id="865" r:id="rId41"/>
    <p:sldId id="897" r:id="rId42"/>
    <p:sldId id="266" r:id="rId43"/>
    <p:sldId id="866" r:id="rId44"/>
    <p:sldId id="867" r:id="rId45"/>
    <p:sldId id="868" r:id="rId46"/>
    <p:sldId id="863" r:id="rId47"/>
    <p:sldId id="864" r:id="rId48"/>
    <p:sldId id="870" r:id="rId49"/>
    <p:sldId id="871" r:id="rId50"/>
    <p:sldId id="872" r:id="rId51"/>
    <p:sldId id="900" r:id="rId52"/>
    <p:sldId id="901" r:id="rId53"/>
    <p:sldId id="903" r:id="rId54"/>
    <p:sldId id="899" r:id="rId55"/>
    <p:sldId id="909" r:id="rId56"/>
    <p:sldId id="912" r:id="rId57"/>
    <p:sldId id="911" r:id="rId58"/>
    <p:sldId id="904" r:id="rId59"/>
    <p:sldId id="905" r:id="rId60"/>
    <p:sldId id="906" r:id="rId61"/>
    <p:sldId id="907" r:id="rId62"/>
    <p:sldId id="908" r:id="rId63"/>
    <p:sldId id="259" r:id="rId64"/>
    <p:sldId id="258" r:id="rId65"/>
    <p:sldId id="260" r:id="rId6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Keskmine laad 2 – rõhk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9" autoAdjust="0"/>
    <p:restoredTop sz="94660"/>
  </p:normalViewPr>
  <p:slideViewPr>
    <p:cSldViewPr snapToGrid="0">
      <p:cViewPr varScale="1">
        <p:scale>
          <a:sx n="141" d="100"/>
          <a:sy n="141" d="100"/>
        </p:scale>
        <p:origin x="108" y="32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äise kohatäid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t-EE"/>
          </a:p>
        </p:txBody>
      </p:sp>
      <p:sp>
        <p:nvSpPr>
          <p:cNvPr id="3" name="Kuupäeva kohatäid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A3F4AC-A764-44A8-B815-C6850D619EDF}" type="datetimeFigureOut">
              <a:rPr lang="et-EE" smtClean="0"/>
              <a:t>31.08.2026</a:t>
            </a:fld>
            <a:endParaRPr lang="et-EE"/>
          </a:p>
        </p:txBody>
      </p:sp>
      <p:sp>
        <p:nvSpPr>
          <p:cNvPr id="4" name="Slaidi pildi kohatä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t-EE"/>
          </a:p>
        </p:txBody>
      </p:sp>
      <p:sp>
        <p:nvSpPr>
          <p:cNvPr id="5" name="Märkmete kohatäid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t-EE"/>
              <a:t>Redigeeri juhtslaidi tekstilaade</a:t>
            </a:r>
          </a:p>
          <a:p>
            <a:pPr lvl="1"/>
            <a:r>
              <a:rPr lang="et-EE"/>
              <a:t>Teine tase</a:t>
            </a:r>
          </a:p>
          <a:p>
            <a:pPr lvl="2"/>
            <a:r>
              <a:rPr lang="et-EE"/>
              <a:t>Kolmas tase</a:t>
            </a:r>
          </a:p>
          <a:p>
            <a:pPr lvl="3"/>
            <a:r>
              <a:rPr lang="et-EE"/>
              <a:t>Neljas tase</a:t>
            </a:r>
          </a:p>
          <a:p>
            <a:pPr lvl="4"/>
            <a:r>
              <a:rPr lang="et-EE"/>
              <a:t>Viies tase</a:t>
            </a:r>
          </a:p>
        </p:txBody>
      </p:sp>
      <p:sp>
        <p:nvSpPr>
          <p:cNvPr id="6" name="Jaluse kohatäid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t-EE"/>
          </a:p>
        </p:txBody>
      </p:sp>
      <p:sp>
        <p:nvSpPr>
          <p:cNvPr id="7" name="Slaidinumbri kohatä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F927F26-B85C-4D2C-B963-24D28C6B040B}" type="slidenum">
              <a:rPr lang="et-EE" smtClean="0"/>
              <a:t>‹#›</a:t>
            </a:fld>
            <a:endParaRPr lang="et-EE"/>
          </a:p>
        </p:txBody>
      </p:sp>
    </p:spTree>
    <p:extLst>
      <p:ext uri="{BB962C8B-B14F-4D97-AF65-F5344CB8AC3E}">
        <p14:creationId xmlns:p14="http://schemas.microsoft.com/office/powerpoint/2010/main" val="20922923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i pildi kohatäide 1"/>
          <p:cNvSpPr>
            <a:spLocks noGrp="1" noRot="1" noChangeAspect="1"/>
          </p:cNvSpPr>
          <p:nvPr>
            <p:ph type="sldImg"/>
          </p:nvPr>
        </p:nvSpPr>
        <p:spPr/>
      </p:sp>
      <p:sp>
        <p:nvSpPr>
          <p:cNvPr id="3" name="Märkmete kohatäide 2"/>
          <p:cNvSpPr>
            <a:spLocks noGrp="1"/>
          </p:cNvSpPr>
          <p:nvPr>
            <p:ph type="body" idx="1"/>
          </p:nvPr>
        </p:nvSpPr>
        <p:spPr/>
        <p:txBody>
          <a:bodyPr/>
          <a:lstStyle/>
          <a:p>
            <a:endParaRPr lang="et-EE" dirty="0"/>
          </a:p>
        </p:txBody>
      </p:sp>
      <p:sp>
        <p:nvSpPr>
          <p:cNvPr id="4" name="Slaidinumbri kohatäide 3"/>
          <p:cNvSpPr>
            <a:spLocks noGrp="1"/>
          </p:cNvSpPr>
          <p:nvPr>
            <p:ph type="sldNum" sz="quarter" idx="10"/>
          </p:nvPr>
        </p:nvSpPr>
        <p:spPr/>
        <p:txBody>
          <a:bodyPr/>
          <a:lstStyle/>
          <a:p>
            <a:fld id="{0F927F26-B85C-4D2C-B963-24D28C6B040B}" type="slidenum">
              <a:rPr lang="et-EE" smtClean="0"/>
              <a:t>7</a:t>
            </a:fld>
            <a:endParaRPr lang="et-EE"/>
          </a:p>
        </p:txBody>
      </p:sp>
    </p:spTree>
    <p:extLst>
      <p:ext uri="{BB962C8B-B14F-4D97-AF65-F5344CB8AC3E}">
        <p14:creationId xmlns:p14="http://schemas.microsoft.com/office/powerpoint/2010/main" val="855324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F0005F8-5F2E-46CF-A85C-C91CBC7E0554}" type="slidenum">
              <a:rPr lang="en-US" smtClean="0"/>
              <a:t>14</a:t>
            </a:fld>
            <a:endParaRPr lang="en-US"/>
          </a:p>
        </p:txBody>
      </p:sp>
    </p:spTree>
    <p:extLst>
      <p:ext uri="{BB962C8B-B14F-4D97-AF65-F5344CB8AC3E}">
        <p14:creationId xmlns:p14="http://schemas.microsoft.com/office/powerpoint/2010/main" val="28736468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9D10C4C-EAC2-4D66-B9F8-E052F2E25BCC}" type="slidenum">
              <a:rPr lang="en-US" altLang="et-EE" smtClean="0"/>
              <a:pPr>
                <a:defRPr/>
              </a:pPr>
              <a:t>25</a:t>
            </a:fld>
            <a:endParaRPr lang="en-US" altLang="et-EE"/>
          </a:p>
        </p:txBody>
      </p:sp>
    </p:spTree>
    <p:extLst>
      <p:ext uri="{BB962C8B-B14F-4D97-AF65-F5344CB8AC3E}">
        <p14:creationId xmlns:p14="http://schemas.microsoft.com/office/powerpoint/2010/main" val="21695591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F927F26-B85C-4D2C-B963-24D28C6B040B}" type="slidenum">
              <a:rPr lang="et-EE" smtClean="0"/>
              <a:t>60</a:t>
            </a:fld>
            <a:endParaRPr lang="et-EE"/>
          </a:p>
        </p:txBody>
      </p:sp>
    </p:spTree>
    <p:extLst>
      <p:ext uri="{BB962C8B-B14F-4D97-AF65-F5344CB8AC3E}">
        <p14:creationId xmlns:p14="http://schemas.microsoft.com/office/powerpoint/2010/main" val="29164535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D6EBFF-0E80-EFC9-3C25-81CA5A3CA4F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3B940E1-FA34-1AE2-E188-E81FB209620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61E11B4-9D1F-FA90-6EF5-A4F55081EFFF}"/>
              </a:ext>
            </a:extLst>
          </p:cNvPr>
          <p:cNvSpPr>
            <a:spLocks noGrp="1"/>
          </p:cNvSpPr>
          <p:nvPr>
            <p:ph type="dt" sz="half" idx="10"/>
          </p:nvPr>
        </p:nvSpPr>
        <p:spPr/>
        <p:txBody>
          <a:bodyPr/>
          <a:lstStyle/>
          <a:p>
            <a:fld id="{12997406-B261-434A-9EB3-BF80879DED25}" type="datetimeFigureOut">
              <a:rPr lang="en-US" smtClean="0"/>
              <a:t>8/31/2026</a:t>
            </a:fld>
            <a:endParaRPr lang="en-US"/>
          </a:p>
        </p:txBody>
      </p:sp>
      <p:sp>
        <p:nvSpPr>
          <p:cNvPr id="5" name="Footer Placeholder 4">
            <a:extLst>
              <a:ext uri="{FF2B5EF4-FFF2-40B4-BE49-F238E27FC236}">
                <a16:creationId xmlns:a16="http://schemas.microsoft.com/office/drawing/2014/main" id="{C5D0A4D6-9813-58BF-636C-D75A006E3CC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E78A7D-5253-3FCF-F293-6DAA958DE3A7}"/>
              </a:ext>
            </a:extLst>
          </p:cNvPr>
          <p:cNvSpPr>
            <a:spLocks noGrp="1"/>
          </p:cNvSpPr>
          <p:nvPr>
            <p:ph type="sldNum" sz="quarter" idx="12"/>
          </p:nvPr>
        </p:nvSpPr>
        <p:spPr/>
        <p:txBody>
          <a:bodyPr/>
          <a:lstStyle/>
          <a:p>
            <a:fld id="{6C6E0293-1D77-4D5F-BC2C-856EA66E0D03}" type="slidenum">
              <a:rPr lang="en-US" smtClean="0"/>
              <a:t>‹#›</a:t>
            </a:fld>
            <a:endParaRPr lang="en-US"/>
          </a:p>
        </p:txBody>
      </p:sp>
    </p:spTree>
    <p:extLst>
      <p:ext uri="{BB962C8B-B14F-4D97-AF65-F5344CB8AC3E}">
        <p14:creationId xmlns:p14="http://schemas.microsoft.com/office/powerpoint/2010/main" val="5763523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8346F0-75FD-9536-5867-82C15F2745D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6F992AB-881B-9878-F994-0EC53F604DF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57D7823-91DB-6818-B8B1-353A49689C5A}"/>
              </a:ext>
            </a:extLst>
          </p:cNvPr>
          <p:cNvSpPr>
            <a:spLocks noGrp="1"/>
          </p:cNvSpPr>
          <p:nvPr>
            <p:ph type="dt" sz="half" idx="10"/>
          </p:nvPr>
        </p:nvSpPr>
        <p:spPr/>
        <p:txBody>
          <a:bodyPr/>
          <a:lstStyle/>
          <a:p>
            <a:fld id="{12997406-B261-434A-9EB3-BF80879DED25}" type="datetimeFigureOut">
              <a:rPr lang="en-US" smtClean="0"/>
              <a:t>8/31/2026</a:t>
            </a:fld>
            <a:endParaRPr lang="en-US"/>
          </a:p>
        </p:txBody>
      </p:sp>
      <p:sp>
        <p:nvSpPr>
          <p:cNvPr id="5" name="Footer Placeholder 4">
            <a:extLst>
              <a:ext uri="{FF2B5EF4-FFF2-40B4-BE49-F238E27FC236}">
                <a16:creationId xmlns:a16="http://schemas.microsoft.com/office/drawing/2014/main" id="{70437BB4-F313-1BAC-CE4B-70E4BFC4156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3AFE82-D2E5-9086-9C4E-3755B4FE2A07}"/>
              </a:ext>
            </a:extLst>
          </p:cNvPr>
          <p:cNvSpPr>
            <a:spLocks noGrp="1"/>
          </p:cNvSpPr>
          <p:nvPr>
            <p:ph type="sldNum" sz="quarter" idx="12"/>
          </p:nvPr>
        </p:nvSpPr>
        <p:spPr/>
        <p:txBody>
          <a:bodyPr/>
          <a:lstStyle/>
          <a:p>
            <a:fld id="{6C6E0293-1D77-4D5F-BC2C-856EA66E0D03}" type="slidenum">
              <a:rPr lang="en-US" smtClean="0"/>
              <a:t>‹#›</a:t>
            </a:fld>
            <a:endParaRPr lang="en-US"/>
          </a:p>
        </p:txBody>
      </p:sp>
    </p:spTree>
    <p:extLst>
      <p:ext uri="{BB962C8B-B14F-4D97-AF65-F5344CB8AC3E}">
        <p14:creationId xmlns:p14="http://schemas.microsoft.com/office/powerpoint/2010/main" val="2870766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01C12E-6D50-0B15-F558-25B48EED9D6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7E72CFD-C9FF-A7EF-5417-AE3695B5150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D77CE2A-EDBC-4152-0AC0-D4A58E9B2AEA}"/>
              </a:ext>
            </a:extLst>
          </p:cNvPr>
          <p:cNvSpPr>
            <a:spLocks noGrp="1"/>
          </p:cNvSpPr>
          <p:nvPr>
            <p:ph type="dt" sz="half" idx="10"/>
          </p:nvPr>
        </p:nvSpPr>
        <p:spPr/>
        <p:txBody>
          <a:bodyPr/>
          <a:lstStyle/>
          <a:p>
            <a:fld id="{12997406-B261-434A-9EB3-BF80879DED25}" type="datetimeFigureOut">
              <a:rPr lang="en-US" smtClean="0"/>
              <a:t>8/31/2026</a:t>
            </a:fld>
            <a:endParaRPr lang="en-US"/>
          </a:p>
        </p:txBody>
      </p:sp>
      <p:sp>
        <p:nvSpPr>
          <p:cNvPr id="5" name="Footer Placeholder 4">
            <a:extLst>
              <a:ext uri="{FF2B5EF4-FFF2-40B4-BE49-F238E27FC236}">
                <a16:creationId xmlns:a16="http://schemas.microsoft.com/office/drawing/2014/main" id="{C8CA89E9-91F8-5716-7779-4817E98105A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FD9904-F5BA-E557-0610-36A2BDBEB270}"/>
              </a:ext>
            </a:extLst>
          </p:cNvPr>
          <p:cNvSpPr>
            <a:spLocks noGrp="1"/>
          </p:cNvSpPr>
          <p:nvPr>
            <p:ph type="sldNum" sz="quarter" idx="12"/>
          </p:nvPr>
        </p:nvSpPr>
        <p:spPr/>
        <p:txBody>
          <a:bodyPr/>
          <a:lstStyle/>
          <a:p>
            <a:fld id="{6C6E0293-1D77-4D5F-BC2C-856EA66E0D03}" type="slidenum">
              <a:rPr lang="en-US" smtClean="0"/>
              <a:t>‹#›</a:t>
            </a:fld>
            <a:endParaRPr lang="en-US"/>
          </a:p>
        </p:txBody>
      </p:sp>
    </p:spTree>
    <p:extLst>
      <p:ext uri="{BB962C8B-B14F-4D97-AF65-F5344CB8AC3E}">
        <p14:creationId xmlns:p14="http://schemas.microsoft.com/office/powerpoint/2010/main" val="38171403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724DC0-0885-103A-8BD8-2F36DBFCAAC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312253A-5DFE-EF62-C998-72EFA25244C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B90BB86-AB9E-D715-6C0E-742F567F4CF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CD0AC78-0C1F-FA22-F569-7AAFA727B66E}"/>
              </a:ext>
            </a:extLst>
          </p:cNvPr>
          <p:cNvSpPr>
            <a:spLocks noGrp="1"/>
          </p:cNvSpPr>
          <p:nvPr>
            <p:ph type="dt" sz="half" idx="10"/>
          </p:nvPr>
        </p:nvSpPr>
        <p:spPr/>
        <p:txBody>
          <a:bodyPr/>
          <a:lstStyle/>
          <a:p>
            <a:fld id="{12997406-B261-434A-9EB3-BF80879DED25}" type="datetimeFigureOut">
              <a:rPr lang="en-US" smtClean="0"/>
              <a:t>8/31/2026</a:t>
            </a:fld>
            <a:endParaRPr lang="en-US"/>
          </a:p>
        </p:txBody>
      </p:sp>
      <p:sp>
        <p:nvSpPr>
          <p:cNvPr id="6" name="Footer Placeholder 5">
            <a:extLst>
              <a:ext uri="{FF2B5EF4-FFF2-40B4-BE49-F238E27FC236}">
                <a16:creationId xmlns:a16="http://schemas.microsoft.com/office/drawing/2014/main" id="{CE9480CB-6D24-7BCC-7114-6ED0AC9118A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4F0A733-34E0-56D8-2CC5-D303FAF8CA4A}"/>
              </a:ext>
            </a:extLst>
          </p:cNvPr>
          <p:cNvSpPr>
            <a:spLocks noGrp="1"/>
          </p:cNvSpPr>
          <p:nvPr>
            <p:ph type="sldNum" sz="quarter" idx="12"/>
          </p:nvPr>
        </p:nvSpPr>
        <p:spPr/>
        <p:txBody>
          <a:bodyPr/>
          <a:lstStyle/>
          <a:p>
            <a:fld id="{6C6E0293-1D77-4D5F-BC2C-856EA66E0D03}" type="slidenum">
              <a:rPr lang="en-US" smtClean="0"/>
              <a:t>‹#›</a:t>
            </a:fld>
            <a:endParaRPr lang="en-US"/>
          </a:p>
        </p:txBody>
      </p:sp>
    </p:spTree>
    <p:extLst>
      <p:ext uri="{BB962C8B-B14F-4D97-AF65-F5344CB8AC3E}">
        <p14:creationId xmlns:p14="http://schemas.microsoft.com/office/powerpoint/2010/main" val="14716796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6B4800-4E31-B819-65F7-A7EF553F635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0040B0B-51BE-030A-A3C2-A73EC2C4D14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1ED53E7-7AB4-572A-80D0-553E4976DDF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F101704-D391-E813-7F37-4E37AADFBCD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1ED9C33-E021-ADE8-2FFF-A4ABA231D6D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4C35622-5E54-47A8-9FF1-C96BD4120E0A}"/>
              </a:ext>
            </a:extLst>
          </p:cNvPr>
          <p:cNvSpPr>
            <a:spLocks noGrp="1"/>
          </p:cNvSpPr>
          <p:nvPr>
            <p:ph type="dt" sz="half" idx="10"/>
          </p:nvPr>
        </p:nvSpPr>
        <p:spPr/>
        <p:txBody>
          <a:bodyPr/>
          <a:lstStyle/>
          <a:p>
            <a:fld id="{12997406-B261-434A-9EB3-BF80879DED25}" type="datetimeFigureOut">
              <a:rPr lang="en-US" smtClean="0"/>
              <a:t>8/31/2026</a:t>
            </a:fld>
            <a:endParaRPr lang="en-US"/>
          </a:p>
        </p:txBody>
      </p:sp>
      <p:sp>
        <p:nvSpPr>
          <p:cNvPr id="8" name="Footer Placeholder 7">
            <a:extLst>
              <a:ext uri="{FF2B5EF4-FFF2-40B4-BE49-F238E27FC236}">
                <a16:creationId xmlns:a16="http://schemas.microsoft.com/office/drawing/2014/main" id="{BCB19698-4C75-9E95-EDDC-FF5D627DF95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9C7ED30-D1A4-0B9B-F2E1-524A361FAF58}"/>
              </a:ext>
            </a:extLst>
          </p:cNvPr>
          <p:cNvSpPr>
            <a:spLocks noGrp="1"/>
          </p:cNvSpPr>
          <p:nvPr>
            <p:ph type="sldNum" sz="quarter" idx="12"/>
          </p:nvPr>
        </p:nvSpPr>
        <p:spPr/>
        <p:txBody>
          <a:bodyPr/>
          <a:lstStyle/>
          <a:p>
            <a:fld id="{6C6E0293-1D77-4D5F-BC2C-856EA66E0D03}" type="slidenum">
              <a:rPr lang="en-US" smtClean="0"/>
              <a:t>‹#›</a:t>
            </a:fld>
            <a:endParaRPr lang="en-US"/>
          </a:p>
        </p:txBody>
      </p:sp>
    </p:spTree>
    <p:extLst>
      <p:ext uri="{BB962C8B-B14F-4D97-AF65-F5344CB8AC3E}">
        <p14:creationId xmlns:p14="http://schemas.microsoft.com/office/powerpoint/2010/main" val="25528987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B7F54-4FDC-D6F3-985E-E313FF024E5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64F5CB-B266-4359-2F39-279D3898A948}"/>
              </a:ext>
            </a:extLst>
          </p:cNvPr>
          <p:cNvSpPr>
            <a:spLocks noGrp="1"/>
          </p:cNvSpPr>
          <p:nvPr>
            <p:ph type="dt" sz="half" idx="10"/>
          </p:nvPr>
        </p:nvSpPr>
        <p:spPr/>
        <p:txBody>
          <a:bodyPr/>
          <a:lstStyle/>
          <a:p>
            <a:fld id="{12997406-B261-434A-9EB3-BF80879DED25}" type="datetimeFigureOut">
              <a:rPr lang="en-US" smtClean="0"/>
              <a:t>8/31/2026</a:t>
            </a:fld>
            <a:endParaRPr lang="en-US"/>
          </a:p>
        </p:txBody>
      </p:sp>
      <p:sp>
        <p:nvSpPr>
          <p:cNvPr id="4" name="Footer Placeholder 3">
            <a:extLst>
              <a:ext uri="{FF2B5EF4-FFF2-40B4-BE49-F238E27FC236}">
                <a16:creationId xmlns:a16="http://schemas.microsoft.com/office/drawing/2014/main" id="{DA3EEDB3-CA77-1038-3DAA-C0DBC6958A7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FEC3952-63C7-2B81-EED9-BACB5366E3ED}"/>
              </a:ext>
            </a:extLst>
          </p:cNvPr>
          <p:cNvSpPr>
            <a:spLocks noGrp="1"/>
          </p:cNvSpPr>
          <p:nvPr>
            <p:ph type="sldNum" sz="quarter" idx="12"/>
          </p:nvPr>
        </p:nvSpPr>
        <p:spPr/>
        <p:txBody>
          <a:bodyPr/>
          <a:lstStyle/>
          <a:p>
            <a:fld id="{6C6E0293-1D77-4D5F-BC2C-856EA66E0D03}" type="slidenum">
              <a:rPr lang="en-US" smtClean="0"/>
              <a:t>‹#›</a:t>
            </a:fld>
            <a:endParaRPr lang="en-US"/>
          </a:p>
        </p:txBody>
      </p:sp>
    </p:spTree>
    <p:extLst>
      <p:ext uri="{BB962C8B-B14F-4D97-AF65-F5344CB8AC3E}">
        <p14:creationId xmlns:p14="http://schemas.microsoft.com/office/powerpoint/2010/main" val="36175879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84DB1E5-43A3-1468-54A0-73A70C179EA8}"/>
              </a:ext>
            </a:extLst>
          </p:cNvPr>
          <p:cNvSpPr>
            <a:spLocks noGrp="1"/>
          </p:cNvSpPr>
          <p:nvPr>
            <p:ph type="dt" sz="half" idx="10"/>
          </p:nvPr>
        </p:nvSpPr>
        <p:spPr/>
        <p:txBody>
          <a:bodyPr/>
          <a:lstStyle/>
          <a:p>
            <a:fld id="{12997406-B261-434A-9EB3-BF80879DED25}" type="datetimeFigureOut">
              <a:rPr lang="en-US" smtClean="0"/>
              <a:t>8/31/2026</a:t>
            </a:fld>
            <a:endParaRPr lang="en-US"/>
          </a:p>
        </p:txBody>
      </p:sp>
      <p:sp>
        <p:nvSpPr>
          <p:cNvPr id="3" name="Footer Placeholder 2">
            <a:extLst>
              <a:ext uri="{FF2B5EF4-FFF2-40B4-BE49-F238E27FC236}">
                <a16:creationId xmlns:a16="http://schemas.microsoft.com/office/drawing/2014/main" id="{57D8785C-67E1-E6E3-D6D8-18F17B45B7A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72D5E60-7CA0-0BDD-7182-98D27F1F1B54}"/>
              </a:ext>
            </a:extLst>
          </p:cNvPr>
          <p:cNvSpPr>
            <a:spLocks noGrp="1"/>
          </p:cNvSpPr>
          <p:nvPr>
            <p:ph type="sldNum" sz="quarter" idx="12"/>
          </p:nvPr>
        </p:nvSpPr>
        <p:spPr/>
        <p:txBody>
          <a:bodyPr/>
          <a:lstStyle/>
          <a:p>
            <a:fld id="{6C6E0293-1D77-4D5F-BC2C-856EA66E0D03}" type="slidenum">
              <a:rPr lang="en-US" smtClean="0"/>
              <a:t>‹#›</a:t>
            </a:fld>
            <a:endParaRPr lang="en-US"/>
          </a:p>
        </p:txBody>
      </p:sp>
    </p:spTree>
    <p:extLst>
      <p:ext uri="{BB962C8B-B14F-4D97-AF65-F5344CB8AC3E}">
        <p14:creationId xmlns:p14="http://schemas.microsoft.com/office/powerpoint/2010/main" val="8912142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6F481B-AB3C-9764-BD27-7C6FF938CE8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226FD9F-D72D-9C35-5A78-C70C32AD5E1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6AFD2CA-E41D-68C6-21C4-BD20FA8A016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A6071EF-629B-A64C-E8C6-E889530DEC53}"/>
              </a:ext>
            </a:extLst>
          </p:cNvPr>
          <p:cNvSpPr>
            <a:spLocks noGrp="1"/>
          </p:cNvSpPr>
          <p:nvPr>
            <p:ph type="dt" sz="half" idx="10"/>
          </p:nvPr>
        </p:nvSpPr>
        <p:spPr/>
        <p:txBody>
          <a:bodyPr/>
          <a:lstStyle/>
          <a:p>
            <a:fld id="{12997406-B261-434A-9EB3-BF80879DED25}" type="datetimeFigureOut">
              <a:rPr lang="en-US" smtClean="0"/>
              <a:t>8/31/2026</a:t>
            </a:fld>
            <a:endParaRPr lang="en-US"/>
          </a:p>
        </p:txBody>
      </p:sp>
      <p:sp>
        <p:nvSpPr>
          <p:cNvPr id="6" name="Footer Placeholder 5">
            <a:extLst>
              <a:ext uri="{FF2B5EF4-FFF2-40B4-BE49-F238E27FC236}">
                <a16:creationId xmlns:a16="http://schemas.microsoft.com/office/drawing/2014/main" id="{4C0176B6-632E-75DB-EBC0-E115F117726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C0DD9D6-954E-6886-7CC5-679FBA3F58D3}"/>
              </a:ext>
            </a:extLst>
          </p:cNvPr>
          <p:cNvSpPr>
            <a:spLocks noGrp="1"/>
          </p:cNvSpPr>
          <p:nvPr>
            <p:ph type="sldNum" sz="quarter" idx="12"/>
          </p:nvPr>
        </p:nvSpPr>
        <p:spPr/>
        <p:txBody>
          <a:bodyPr/>
          <a:lstStyle/>
          <a:p>
            <a:fld id="{6C6E0293-1D77-4D5F-BC2C-856EA66E0D03}" type="slidenum">
              <a:rPr lang="en-US" smtClean="0"/>
              <a:t>‹#›</a:t>
            </a:fld>
            <a:endParaRPr lang="en-US"/>
          </a:p>
        </p:txBody>
      </p:sp>
    </p:spTree>
    <p:extLst>
      <p:ext uri="{BB962C8B-B14F-4D97-AF65-F5344CB8AC3E}">
        <p14:creationId xmlns:p14="http://schemas.microsoft.com/office/powerpoint/2010/main" val="34514420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0BBF22-6548-9017-B5E8-84DD2AB1189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5E57F85-1122-55A7-B7A1-A9434F25244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0C02780-1E24-1E95-5CFC-50BDDE93084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6AEFBEA-0E49-EDF9-D453-2CB0076C38FC}"/>
              </a:ext>
            </a:extLst>
          </p:cNvPr>
          <p:cNvSpPr>
            <a:spLocks noGrp="1"/>
          </p:cNvSpPr>
          <p:nvPr>
            <p:ph type="dt" sz="half" idx="10"/>
          </p:nvPr>
        </p:nvSpPr>
        <p:spPr/>
        <p:txBody>
          <a:bodyPr/>
          <a:lstStyle/>
          <a:p>
            <a:fld id="{12997406-B261-434A-9EB3-BF80879DED25}" type="datetimeFigureOut">
              <a:rPr lang="en-US" smtClean="0"/>
              <a:t>8/31/2026</a:t>
            </a:fld>
            <a:endParaRPr lang="en-US"/>
          </a:p>
        </p:txBody>
      </p:sp>
      <p:sp>
        <p:nvSpPr>
          <p:cNvPr id="6" name="Footer Placeholder 5">
            <a:extLst>
              <a:ext uri="{FF2B5EF4-FFF2-40B4-BE49-F238E27FC236}">
                <a16:creationId xmlns:a16="http://schemas.microsoft.com/office/drawing/2014/main" id="{844F3D9E-FA9A-EE76-ACC6-8F6EF1F138B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A68EAFC-D6EE-1F6B-2AD4-068ADC7D7FAB}"/>
              </a:ext>
            </a:extLst>
          </p:cNvPr>
          <p:cNvSpPr>
            <a:spLocks noGrp="1"/>
          </p:cNvSpPr>
          <p:nvPr>
            <p:ph type="sldNum" sz="quarter" idx="12"/>
          </p:nvPr>
        </p:nvSpPr>
        <p:spPr/>
        <p:txBody>
          <a:bodyPr/>
          <a:lstStyle/>
          <a:p>
            <a:fld id="{6C6E0293-1D77-4D5F-BC2C-856EA66E0D03}" type="slidenum">
              <a:rPr lang="en-US" smtClean="0"/>
              <a:t>‹#›</a:t>
            </a:fld>
            <a:endParaRPr lang="en-US"/>
          </a:p>
        </p:txBody>
      </p:sp>
    </p:spTree>
    <p:extLst>
      <p:ext uri="{BB962C8B-B14F-4D97-AF65-F5344CB8AC3E}">
        <p14:creationId xmlns:p14="http://schemas.microsoft.com/office/powerpoint/2010/main" val="21484253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A5973C-461F-4AC0-A4D7-88F796F2773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3E48CC2-AB0E-B6B0-24DF-FDC334B58CF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F9BF08A-41DF-AC28-74D1-B5A6DF560320}"/>
              </a:ext>
            </a:extLst>
          </p:cNvPr>
          <p:cNvSpPr>
            <a:spLocks noGrp="1"/>
          </p:cNvSpPr>
          <p:nvPr>
            <p:ph type="dt" sz="half" idx="10"/>
          </p:nvPr>
        </p:nvSpPr>
        <p:spPr/>
        <p:txBody>
          <a:bodyPr/>
          <a:lstStyle/>
          <a:p>
            <a:fld id="{12997406-B261-434A-9EB3-BF80879DED25}" type="datetimeFigureOut">
              <a:rPr lang="en-US" smtClean="0"/>
              <a:t>8/31/2026</a:t>
            </a:fld>
            <a:endParaRPr lang="en-US"/>
          </a:p>
        </p:txBody>
      </p:sp>
      <p:sp>
        <p:nvSpPr>
          <p:cNvPr id="5" name="Footer Placeholder 4">
            <a:extLst>
              <a:ext uri="{FF2B5EF4-FFF2-40B4-BE49-F238E27FC236}">
                <a16:creationId xmlns:a16="http://schemas.microsoft.com/office/drawing/2014/main" id="{FA357441-FED9-B126-419A-14FAD61ABF8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88908AD-37F2-45E2-A27D-59E16188F749}"/>
              </a:ext>
            </a:extLst>
          </p:cNvPr>
          <p:cNvSpPr>
            <a:spLocks noGrp="1"/>
          </p:cNvSpPr>
          <p:nvPr>
            <p:ph type="sldNum" sz="quarter" idx="12"/>
          </p:nvPr>
        </p:nvSpPr>
        <p:spPr/>
        <p:txBody>
          <a:bodyPr/>
          <a:lstStyle/>
          <a:p>
            <a:fld id="{6C6E0293-1D77-4D5F-BC2C-856EA66E0D03}" type="slidenum">
              <a:rPr lang="en-US" smtClean="0"/>
              <a:t>‹#›</a:t>
            </a:fld>
            <a:endParaRPr lang="en-US"/>
          </a:p>
        </p:txBody>
      </p:sp>
    </p:spTree>
    <p:extLst>
      <p:ext uri="{BB962C8B-B14F-4D97-AF65-F5344CB8AC3E}">
        <p14:creationId xmlns:p14="http://schemas.microsoft.com/office/powerpoint/2010/main" val="26340595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42562D2-6971-7C34-4E07-9060A6E45BA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6A4FB70-CBBF-50E1-F71E-8AD5C81372D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5C25E25-FB2B-87B2-8517-4B71731C306B}"/>
              </a:ext>
            </a:extLst>
          </p:cNvPr>
          <p:cNvSpPr>
            <a:spLocks noGrp="1"/>
          </p:cNvSpPr>
          <p:nvPr>
            <p:ph type="dt" sz="half" idx="10"/>
          </p:nvPr>
        </p:nvSpPr>
        <p:spPr/>
        <p:txBody>
          <a:bodyPr/>
          <a:lstStyle/>
          <a:p>
            <a:fld id="{12997406-B261-434A-9EB3-BF80879DED25}" type="datetimeFigureOut">
              <a:rPr lang="en-US" smtClean="0"/>
              <a:t>8/31/2026</a:t>
            </a:fld>
            <a:endParaRPr lang="en-US"/>
          </a:p>
        </p:txBody>
      </p:sp>
      <p:sp>
        <p:nvSpPr>
          <p:cNvPr id="5" name="Footer Placeholder 4">
            <a:extLst>
              <a:ext uri="{FF2B5EF4-FFF2-40B4-BE49-F238E27FC236}">
                <a16:creationId xmlns:a16="http://schemas.microsoft.com/office/drawing/2014/main" id="{C1395A49-F5E8-A1EF-7087-45D1EA4A2FB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E6F9C59-EE36-6FB4-1215-000598D1010A}"/>
              </a:ext>
            </a:extLst>
          </p:cNvPr>
          <p:cNvSpPr>
            <a:spLocks noGrp="1"/>
          </p:cNvSpPr>
          <p:nvPr>
            <p:ph type="sldNum" sz="quarter" idx="12"/>
          </p:nvPr>
        </p:nvSpPr>
        <p:spPr/>
        <p:txBody>
          <a:bodyPr/>
          <a:lstStyle/>
          <a:p>
            <a:fld id="{6C6E0293-1D77-4D5F-BC2C-856EA66E0D03}" type="slidenum">
              <a:rPr lang="en-US" smtClean="0"/>
              <a:t>‹#›</a:t>
            </a:fld>
            <a:endParaRPr lang="en-US"/>
          </a:p>
        </p:txBody>
      </p:sp>
    </p:spTree>
    <p:extLst>
      <p:ext uri="{BB962C8B-B14F-4D97-AF65-F5344CB8AC3E}">
        <p14:creationId xmlns:p14="http://schemas.microsoft.com/office/powerpoint/2010/main" val="2193612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avaslaid argine">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a:extLst>
              <a:ext uri="{28A0092B-C50C-407E-A947-70E740481C1C}">
                <a14:useLocalDpi xmlns:a14="http://schemas.microsoft.com/office/drawing/2010/main" val="0"/>
              </a:ext>
            </a:extLst>
          </a:blip>
          <a:srcRect l="-143" t="21094" r="-1" b="21589"/>
          <a:stretch/>
        </p:blipFill>
        <p:spPr>
          <a:xfrm>
            <a:off x="-15499" y="-23247"/>
            <a:ext cx="12207498" cy="4940618"/>
          </a:xfrm>
          <a:prstGeom prst="rect">
            <a:avLst/>
          </a:prstGeom>
        </p:spPr>
      </p:pic>
      <p:grpSp>
        <p:nvGrpSpPr>
          <p:cNvPr id="9" name="Group 8"/>
          <p:cNvGrpSpPr/>
          <p:nvPr userDrawn="1"/>
        </p:nvGrpSpPr>
        <p:grpSpPr>
          <a:xfrm>
            <a:off x="-1" y="1965075"/>
            <a:ext cx="12192000" cy="4892925"/>
            <a:chOff x="-1" y="1965075"/>
            <a:chExt cx="12192000" cy="4892925"/>
          </a:xfrm>
        </p:grpSpPr>
        <p:sp>
          <p:nvSpPr>
            <p:cNvPr id="10" name="Freeform 9"/>
            <p:cNvSpPr/>
            <p:nvPr userDrawn="1"/>
          </p:nvSpPr>
          <p:spPr>
            <a:xfrm>
              <a:off x="-1" y="3312687"/>
              <a:ext cx="12192000" cy="3545313"/>
            </a:xfrm>
            <a:custGeom>
              <a:avLst/>
              <a:gdLst>
                <a:gd name="connsiteX0" fmla="*/ 986101 w 12192000"/>
                <a:gd name="connsiteY0" fmla="*/ 0 h 3545313"/>
                <a:gd name="connsiteX1" fmla="*/ 12192000 w 12192000"/>
                <a:gd name="connsiteY1" fmla="*/ 0 h 3545313"/>
                <a:gd name="connsiteX2" fmla="*/ 12192000 w 12192000"/>
                <a:gd name="connsiteY2" fmla="*/ 510802 h 3545313"/>
                <a:gd name="connsiteX3" fmla="*/ 12192000 w 12192000"/>
                <a:gd name="connsiteY3" fmla="*/ 1543258 h 3545313"/>
                <a:gd name="connsiteX4" fmla="*/ 12192000 w 12192000"/>
                <a:gd name="connsiteY4" fmla="*/ 3545313 h 3545313"/>
                <a:gd name="connsiteX5" fmla="*/ 986101 w 12192000"/>
                <a:gd name="connsiteY5" fmla="*/ 3545313 h 3545313"/>
                <a:gd name="connsiteX6" fmla="*/ 475299 w 12192000"/>
                <a:gd name="connsiteY6" fmla="*/ 3545313 h 3545313"/>
                <a:gd name="connsiteX7" fmla="*/ 0 w 12192000"/>
                <a:gd name="connsiteY7" fmla="*/ 3545313 h 3545313"/>
                <a:gd name="connsiteX8" fmla="*/ 0 w 12192000"/>
                <a:gd name="connsiteY8" fmla="*/ 1543258 h 3545313"/>
                <a:gd name="connsiteX9" fmla="*/ 475299 w 12192000"/>
                <a:gd name="connsiteY9" fmla="*/ 1543258 h 3545313"/>
                <a:gd name="connsiteX10" fmla="*/ 475299 w 12192000"/>
                <a:gd name="connsiteY10" fmla="*/ 510802 h 3545313"/>
                <a:gd name="connsiteX11" fmla="*/ 986101 w 12192000"/>
                <a:gd name="connsiteY11" fmla="*/ 510802 h 3545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3545313">
                  <a:moveTo>
                    <a:pt x="986101" y="0"/>
                  </a:moveTo>
                  <a:lnTo>
                    <a:pt x="12192000" y="0"/>
                  </a:lnTo>
                  <a:lnTo>
                    <a:pt x="12192000" y="510802"/>
                  </a:lnTo>
                  <a:lnTo>
                    <a:pt x="12192000" y="1543258"/>
                  </a:lnTo>
                  <a:lnTo>
                    <a:pt x="12192000" y="3545313"/>
                  </a:lnTo>
                  <a:lnTo>
                    <a:pt x="986101" y="3545313"/>
                  </a:lnTo>
                  <a:lnTo>
                    <a:pt x="475299" y="3545313"/>
                  </a:lnTo>
                  <a:lnTo>
                    <a:pt x="0" y="3545313"/>
                  </a:lnTo>
                  <a:lnTo>
                    <a:pt x="0" y="1543258"/>
                  </a:lnTo>
                  <a:lnTo>
                    <a:pt x="475299" y="1543258"/>
                  </a:lnTo>
                  <a:lnTo>
                    <a:pt x="475299" y="510802"/>
                  </a:lnTo>
                  <a:lnTo>
                    <a:pt x="986101" y="51080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13" name="Picture 3" descr="C:\Users\ipihu\Desktop\logo.pn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686800" y="1965075"/>
              <a:ext cx="2449513"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7" name="Picture 3" descr="C:\Users\ipihu\Desktop\logo.pn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686800" y="1966097"/>
            <a:ext cx="2449513"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a:spLocks noChangeArrowheads="1"/>
          </p:cNvSpPr>
          <p:nvPr userDrawn="1"/>
        </p:nvSpPr>
        <p:spPr bwMode="auto">
          <a:xfrm>
            <a:off x="0" y="-992188"/>
            <a:ext cx="1841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fontAlgn="base">
              <a:spcBef>
                <a:spcPct val="0"/>
              </a:spcBef>
              <a:spcAft>
                <a:spcPct val="0"/>
              </a:spcAft>
              <a:defRPr>
                <a:solidFill>
                  <a:schemeClr val="tx1"/>
                </a:solidFill>
                <a:latin typeface="Calibri" charset="0"/>
              </a:defRPr>
            </a:lvl6pPr>
            <a:lvl7pPr marL="2971800" indent="-228600" fontAlgn="base">
              <a:spcBef>
                <a:spcPct val="0"/>
              </a:spcBef>
              <a:spcAft>
                <a:spcPct val="0"/>
              </a:spcAft>
              <a:defRPr>
                <a:solidFill>
                  <a:schemeClr val="tx1"/>
                </a:solidFill>
                <a:latin typeface="Calibri" charset="0"/>
              </a:defRPr>
            </a:lvl7pPr>
            <a:lvl8pPr marL="3429000" indent="-228600" fontAlgn="base">
              <a:spcBef>
                <a:spcPct val="0"/>
              </a:spcBef>
              <a:spcAft>
                <a:spcPct val="0"/>
              </a:spcAft>
              <a:defRPr>
                <a:solidFill>
                  <a:schemeClr val="tx1"/>
                </a:solidFill>
                <a:latin typeface="Calibri" charset="0"/>
              </a:defRPr>
            </a:lvl8pPr>
            <a:lvl9pPr marL="3886200" indent="-228600" fontAlgn="base">
              <a:spcBef>
                <a:spcPct val="0"/>
              </a:spcBef>
              <a:spcAft>
                <a:spcPct val="0"/>
              </a:spcAft>
              <a:defRPr>
                <a:solidFill>
                  <a:schemeClr val="tx1"/>
                </a:solidFill>
                <a:latin typeface="Calibri" charset="0"/>
              </a:defRPr>
            </a:lvl9pPr>
          </a:lstStyle>
          <a:p>
            <a:pPr eaLnBrk="1" hangingPunct="1">
              <a:defRPr/>
            </a:pPr>
            <a:endParaRPr lang="en-US" altLang="en-US"/>
          </a:p>
        </p:txBody>
      </p:sp>
      <p:sp>
        <p:nvSpPr>
          <p:cNvPr id="11" name="Text Placeholder 17"/>
          <p:cNvSpPr>
            <a:spLocks noGrp="1"/>
          </p:cNvSpPr>
          <p:nvPr>
            <p:ph type="body" sz="quarter" idx="12" hasCustomPrompt="1"/>
          </p:nvPr>
        </p:nvSpPr>
        <p:spPr>
          <a:xfrm>
            <a:off x="942276" y="4472120"/>
            <a:ext cx="8892396" cy="852877"/>
          </a:xfrm>
          <a:prstGeom prst="rect">
            <a:avLst/>
          </a:prstGeom>
        </p:spPr>
        <p:txBody>
          <a:bodyPr lIns="0" tIns="0" rIns="0" bIns="0">
            <a:noAutofit/>
          </a:bodyPr>
          <a:lstStyle>
            <a:lvl1pPr marL="0" marR="0" indent="0" algn="l" defTabSz="914400" rtl="0" eaLnBrk="1" fontAlgn="auto" latinLnBrk="0" hangingPunct="1">
              <a:lnSpc>
                <a:spcPct val="90000"/>
              </a:lnSpc>
              <a:spcBef>
                <a:spcPts val="1000"/>
              </a:spcBef>
              <a:spcAft>
                <a:spcPts val="0"/>
              </a:spcAft>
              <a:buClrTx/>
              <a:buSzTx/>
              <a:buFont typeface="Arial"/>
              <a:buNone/>
              <a:tabLst/>
              <a:defRPr sz="3200" b="1" i="0" cap="all" baseline="0">
                <a:solidFill>
                  <a:schemeClr val="accent3"/>
                </a:solidFill>
                <a:latin typeface="Verdana" charset="0"/>
              </a:defRPr>
            </a:lvl1pPr>
          </a:lstStyle>
          <a:p>
            <a:r>
              <a:rPr lang="et-EE" sz="3600" dirty="0"/>
              <a:t>Presentatsiooni Pealkiri</a:t>
            </a:r>
            <a:endParaRPr lang="et-EE" sz="3600" dirty="0">
              <a:solidFill>
                <a:schemeClr val="accent1"/>
              </a:solidFill>
            </a:endParaRPr>
          </a:p>
        </p:txBody>
      </p:sp>
      <p:sp>
        <p:nvSpPr>
          <p:cNvPr id="12" name="Text Placeholder 19"/>
          <p:cNvSpPr>
            <a:spLocks noGrp="1"/>
          </p:cNvSpPr>
          <p:nvPr>
            <p:ph type="body" sz="quarter" idx="13" hasCustomPrompt="1"/>
          </p:nvPr>
        </p:nvSpPr>
        <p:spPr>
          <a:xfrm>
            <a:off x="964578" y="5791200"/>
            <a:ext cx="4738535" cy="782741"/>
          </a:xfrm>
          <a:prstGeom prst="rect">
            <a:avLst/>
          </a:prstGeom>
        </p:spPr>
        <p:txBody>
          <a:bodyPr lIns="0" tIns="0" rIns="0" bIns="0">
            <a:noAutofit/>
          </a:bodyPr>
          <a:lstStyle>
            <a:lvl1pPr marL="0" marR="0" indent="0" algn="l" defTabSz="914400" rtl="0" eaLnBrk="1" fontAlgn="auto" latinLnBrk="0" hangingPunct="1">
              <a:lnSpc>
                <a:spcPct val="90000"/>
              </a:lnSpc>
              <a:spcBef>
                <a:spcPts val="1000"/>
              </a:spcBef>
              <a:spcAft>
                <a:spcPts val="0"/>
              </a:spcAft>
              <a:buClrTx/>
              <a:buSzTx/>
              <a:buFont typeface="Arial"/>
              <a:buNone/>
              <a:tabLst/>
              <a:defRPr sz="2000" baseline="0">
                <a:solidFill>
                  <a:srgbClr val="332B60"/>
                </a:solidFill>
                <a:latin typeface="Verdana" charset="0"/>
              </a:defRPr>
            </a:lvl1pPr>
          </a:lstStyle>
          <a:p>
            <a:pPr>
              <a:lnSpc>
                <a:spcPct val="100000"/>
              </a:lnSpc>
              <a:spcBef>
                <a:spcPts val="0"/>
              </a:spcBef>
            </a:pPr>
            <a:r>
              <a:rPr lang="et-EE" sz="1800" dirty="0"/>
              <a:t>Nimi </a:t>
            </a:r>
            <a:r>
              <a:rPr lang="et-EE" sz="1800" dirty="0" err="1"/>
              <a:t>Nimeste</a:t>
            </a:r>
            <a:br>
              <a:rPr lang="et-EE" sz="1800" dirty="0"/>
            </a:br>
            <a:r>
              <a:rPr lang="et-EE" sz="1800" dirty="0"/>
              <a:t>Teaduskond / instituut </a:t>
            </a:r>
          </a:p>
          <a:p>
            <a:pPr>
              <a:lnSpc>
                <a:spcPct val="100000"/>
              </a:lnSpc>
              <a:spcBef>
                <a:spcPts val="0"/>
              </a:spcBef>
            </a:pPr>
            <a:r>
              <a:rPr lang="en-US" sz="1800" dirty="0" err="1"/>
              <a:t>Tallinna</a:t>
            </a:r>
            <a:r>
              <a:rPr lang="en-US" sz="1800" dirty="0"/>
              <a:t> </a:t>
            </a:r>
            <a:r>
              <a:rPr lang="en-US" sz="1800" dirty="0" err="1"/>
              <a:t>Tehnikaülikool</a:t>
            </a:r>
            <a:endParaRPr lang="et-EE" sz="1800" dirty="0"/>
          </a:p>
        </p:txBody>
      </p:sp>
      <p:sp>
        <p:nvSpPr>
          <p:cNvPr id="14" name="TextBox 13"/>
          <p:cNvSpPr txBox="1"/>
          <p:nvPr userDrawn="1"/>
        </p:nvSpPr>
        <p:spPr>
          <a:xfrm>
            <a:off x="8656883" y="6257244"/>
            <a:ext cx="2674188" cy="369332"/>
          </a:xfrm>
          <a:prstGeom prst="rect">
            <a:avLst/>
          </a:prstGeom>
          <a:noFill/>
        </p:spPr>
        <p:txBody>
          <a:bodyPr wrap="square" rtlCol="0">
            <a:spAutoFit/>
          </a:bodyPr>
          <a:lstStyle/>
          <a:p>
            <a:pPr algn="r"/>
            <a:r>
              <a:rPr lang="et-EE" dirty="0" err="1">
                <a:solidFill>
                  <a:srgbClr val="332B60"/>
                </a:solidFill>
                <a:latin typeface="+mn-lt"/>
              </a:rPr>
              <a:t>pp.kk.aaaa</a:t>
            </a:r>
            <a:endParaRPr lang="et-EE" dirty="0">
              <a:solidFill>
                <a:srgbClr val="332B60"/>
              </a:solidFill>
              <a:latin typeface="+mn-lt"/>
            </a:endParaRPr>
          </a:p>
        </p:txBody>
      </p:sp>
      <p:sp>
        <p:nvSpPr>
          <p:cNvPr id="16" name="Text Placeholder 17"/>
          <p:cNvSpPr>
            <a:spLocks noGrp="1"/>
          </p:cNvSpPr>
          <p:nvPr>
            <p:ph type="body" sz="quarter" idx="14" hasCustomPrompt="1"/>
          </p:nvPr>
        </p:nvSpPr>
        <p:spPr>
          <a:xfrm>
            <a:off x="942276" y="4961733"/>
            <a:ext cx="8892396" cy="481427"/>
          </a:xfrm>
          <a:prstGeom prst="rect">
            <a:avLst/>
          </a:prstGeom>
        </p:spPr>
        <p:txBody>
          <a:bodyPr lIns="0" tIns="0" rIns="0" bIns="0">
            <a:noAutofit/>
          </a:bodyPr>
          <a:lstStyle>
            <a:lvl1pPr marL="0" marR="0" indent="0" algn="l" defTabSz="914400" rtl="0" eaLnBrk="1" fontAlgn="auto" latinLnBrk="0" hangingPunct="1">
              <a:lnSpc>
                <a:spcPct val="90000"/>
              </a:lnSpc>
              <a:spcBef>
                <a:spcPts val="1000"/>
              </a:spcBef>
              <a:spcAft>
                <a:spcPts val="0"/>
              </a:spcAft>
              <a:buClrTx/>
              <a:buSzTx/>
              <a:buFont typeface="Arial"/>
              <a:buNone/>
              <a:tabLst/>
              <a:defRPr sz="3200" b="1" i="0" cap="all" baseline="0">
                <a:solidFill>
                  <a:schemeClr val="accent3"/>
                </a:solidFill>
                <a:latin typeface="Verdana" charset="0"/>
              </a:defRPr>
            </a:lvl1pPr>
          </a:lstStyle>
          <a:p>
            <a:r>
              <a:rPr lang="et-EE" sz="3600" dirty="0">
                <a:solidFill>
                  <a:schemeClr val="accent1"/>
                </a:solidFill>
              </a:rPr>
              <a:t>vajadusel kahel real</a:t>
            </a:r>
          </a:p>
        </p:txBody>
      </p:sp>
    </p:spTree>
    <p:extLst>
      <p:ext uri="{BB962C8B-B14F-4D97-AF65-F5344CB8AC3E}">
        <p14:creationId xmlns:p14="http://schemas.microsoft.com/office/powerpoint/2010/main" val="4844600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ekst">
    <p:spTree>
      <p:nvGrpSpPr>
        <p:cNvPr id="1" name=""/>
        <p:cNvGrpSpPr/>
        <p:nvPr/>
      </p:nvGrpSpPr>
      <p:grpSpPr>
        <a:xfrm>
          <a:off x="0" y="0"/>
          <a:ext cx="0" cy="0"/>
          <a:chOff x="0" y="0"/>
          <a:chExt cx="0" cy="0"/>
        </a:xfrm>
      </p:grpSpPr>
      <p:sp>
        <p:nvSpPr>
          <p:cNvPr id="10" name="Text Placeholder 9"/>
          <p:cNvSpPr>
            <a:spLocks noGrp="1"/>
          </p:cNvSpPr>
          <p:nvPr>
            <p:ph type="body" sz="quarter" idx="13" hasCustomPrompt="1"/>
          </p:nvPr>
        </p:nvSpPr>
        <p:spPr>
          <a:xfrm>
            <a:off x="479424" y="549275"/>
            <a:ext cx="10494517" cy="810888"/>
          </a:xfrm>
          <a:prstGeom prst="rect">
            <a:avLst/>
          </a:prstGeom>
        </p:spPr>
        <p:txBody>
          <a:bodyPr lIns="0" tIns="0" rIns="0" bIns="0"/>
          <a:lstStyle>
            <a:lvl1pPr marL="0" marR="0" indent="0" algn="l" defTabSz="914400" rtl="0" eaLnBrk="1" fontAlgn="auto" latinLnBrk="0" hangingPunct="1">
              <a:lnSpc>
                <a:spcPct val="100000"/>
              </a:lnSpc>
              <a:spcBef>
                <a:spcPts val="0"/>
              </a:spcBef>
              <a:spcAft>
                <a:spcPts val="0"/>
              </a:spcAft>
              <a:buClrTx/>
              <a:buSzTx/>
              <a:buFont typeface="Arial"/>
              <a:buNone/>
              <a:tabLst/>
              <a:defRPr sz="2200" b="1" i="0" cap="all" baseline="0">
                <a:solidFill>
                  <a:srgbClr val="332B60"/>
                </a:solidFill>
                <a:latin typeface="Verdana" charset="0"/>
              </a:defRPr>
            </a:lvl1pPr>
          </a:lstStyle>
          <a:p>
            <a:pPr lvl="0"/>
            <a:r>
              <a:rPr lang="et-EE" dirty="0"/>
              <a:t>Redigeeri juhtslaidi</a:t>
            </a:r>
          </a:p>
          <a:p>
            <a:pPr lvl="0"/>
            <a:r>
              <a:rPr lang="et-EE" dirty="0"/>
              <a:t>Vajadusel kahel real</a:t>
            </a:r>
            <a:endParaRPr lang="en-US" dirty="0"/>
          </a:p>
        </p:txBody>
      </p:sp>
      <p:sp>
        <p:nvSpPr>
          <p:cNvPr id="21" name="Text Placeholder 11"/>
          <p:cNvSpPr>
            <a:spLocks noGrp="1"/>
          </p:cNvSpPr>
          <p:nvPr>
            <p:ph type="body" sz="quarter" idx="14" hasCustomPrompt="1"/>
          </p:nvPr>
        </p:nvSpPr>
        <p:spPr>
          <a:xfrm>
            <a:off x="2171700" y="1628776"/>
            <a:ext cx="8802242" cy="4140200"/>
          </a:xfrm>
          <a:prstGeom prst="rect">
            <a:avLst/>
          </a:prstGeom>
        </p:spPr>
        <p:txBody>
          <a:bodyPr lIns="0" tIns="0" rIns="0" bIns="0"/>
          <a:lstStyle>
            <a:lvl1pPr marL="285750" marR="0" indent="-285750" algn="l" defTabSz="914400" rtl="0" eaLnBrk="1" fontAlgn="auto" latinLnBrk="0" hangingPunct="1">
              <a:lnSpc>
                <a:spcPct val="90000"/>
              </a:lnSpc>
              <a:spcBef>
                <a:spcPts val="1000"/>
              </a:spcBef>
              <a:spcAft>
                <a:spcPts val="0"/>
              </a:spcAft>
              <a:buClr>
                <a:srgbClr val="E4067E"/>
              </a:buClr>
              <a:buSzTx/>
              <a:buFont typeface="Wingdings" panose="05000000000000000000" pitchFamily="2" charset="2"/>
              <a:buChar char="§"/>
              <a:tabLst/>
              <a:defRPr lang="en-US" altLang="en-US" sz="1800" smtClean="0">
                <a:solidFill>
                  <a:srgbClr val="332B60"/>
                </a:solidFill>
              </a:defRPr>
            </a:lvl1pPr>
            <a:lvl2pPr marL="742950" indent="-285750">
              <a:buClr>
                <a:srgbClr val="E4067E"/>
              </a:buClr>
              <a:buFont typeface="Wingdings" panose="05000000000000000000" pitchFamily="2" charset="2"/>
              <a:buChar char="§"/>
              <a:defRPr sz="1800">
                <a:solidFill>
                  <a:srgbClr val="332B60"/>
                </a:solidFill>
              </a:defRPr>
            </a:lvl2pPr>
            <a:lvl3pPr marL="1200150" marR="0" indent="-285750" algn="l" defTabSz="914400" rtl="0" eaLnBrk="1" fontAlgn="base" latinLnBrk="0" hangingPunct="1">
              <a:lnSpc>
                <a:spcPct val="90000"/>
              </a:lnSpc>
              <a:spcBef>
                <a:spcPts val="500"/>
              </a:spcBef>
              <a:spcAft>
                <a:spcPct val="0"/>
              </a:spcAft>
              <a:buClr>
                <a:srgbClr val="E4067E"/>
              </a:buClr>
              <a:buSzTx/>
              <a:buFont typeface="Wingdings" panose="05000000000000000000" pitchFamily="2" charset="2"/>
              <a:buChar char="§"/>
              <a:tabLst/>
              <a:defRPr sz="1800">
                <a:solidFill>
                  <a:srgbClr val="332B60"/>
                </a:solidFill>
              </a:defRPr>
            </a:lvl3pPr>
            <a:lvl4pPr>
              <a:defRPr sz="1800">
                <a:solidFill>
                  <a:srgbClr val="332B60"/>
                </a:solidFill>
              </a:defRPr>
            </a:lvl4pPr>
            <a:lvl5pPr marL="1771650" marR="0" indent="0" algn="l" defTabSz="914400" rtl="0" eaLnBrk="1" fontAlgn="base" latinLnBrk="0" hangingPunct="1">
              <a:lnSpc>
                <a:spcPct val="90000"/>
              </a:lnSpc>
              <a:spcBef>
                <a:spcPts val="500"/>
              </a:spcBef>
              <a:spcAft>
                <a:spcPct val="0"/>
              </a:spcAft>
              <a:buClr>
                <a:srgbClr val="E4067E"/>
              </a:buClr>
              <a:buSzTx/>
              <a:buFont typeface="Wingdings" panose="05000000000000000000" pitchFamily="2" charset="2"/>
              <a:buChar char="§"/>
              <a:tabLst/>
              <a:defRPr sz="1800">
                <a:solidFill>
                  <a:srgbClr val="332B60"/>
                </a:solidFill>
              </a:defRPr>
            </a:lvl5pPr>
            <a:lvl6pPr marL="2514600" marR="0" indent="-285750" algn="l" defTabSz="914400" rtl="0" eaLnBrk="1" fontAlgn="base" latinLnBrk="0" hangingPunct="1">
              <a:lnSpc>
                <a:spcPct val="90000"/>
              </a:lnSpc>
              <a:spcBef>
                <a:spcPts val="500"/>
              </a:spcBef>
              <a:spcAft>
                <a:spcPct val="0"/>
              </a:spcAft>
              <a:buClr>
                <a:srgbClr val="E4067E"/>
              </a:buClr>
              <a:buSzTx/>
              <a:buFont typeface="Wingdings" panose="05000000000000000000" pitchFamily="2" charset="2"/>
              <a:buChar char="§"/>
              <a:tabLst/>
              <a:defRPr sz="1800">
                <a:solidFill>
                  <a:srgbClr val="332B60"/>
                </a:solidFill>
              </a:defRPr>
            </a:lvl6pPr>
            <a:lvl7pPr>
              <a:defRPr sz="1800">
                <a:solidFill>
                  <a:srgbClr val="332B60"/>
                </a:solidFill>
              </a:defRPr>
            </a:lvl7pPr>
          </a:lstStyle>
          <a:p>
            <a:pPr>
              <a:buClr>
                <a:srgbClr val="E4067E"/>
              </a:buClr>
            </a:pPr>
            <a:r>
              <a:rPr lang="en-US" altLang="en-US" sz="1800" dirty="0">
                <a:solidFill>
                  <a:srgbClr val="332B60"/>
                </a:solidFill>
                <a:latin typeface="+mn-lt"/>
              </a:rPr>
              <a:t>Vivamus </a:t>
            </a:r>
            <a:r>
              <a:rPr lang="en-US" altLang="en-US" sz="1800" dirty="0" err="1">
                <a:solidFill>
                  <a:srgbClr val="332B60"/>
                </a:solidFill>
                <a:latin typeface="+mn-lt"/>
              </a:rPr>
              <a:t>hendrerit</a:t>
            </a:r>
            <a:r>
              <a:rPr lang="en-US" altLang="en-US" sz="1800" dirty="0">
                <a:solidFill>
                  <a:srgbClr val="332B60"/>
                </a:solidFill>
                <a:latin typeface="+mn-lt"/>
              </a:rPr>
              <a:t>. </a:t>
            </a:r>
            <a:r>
              <a:rPr lang="en-US" altLang="en-US" sz="1800" dirty="0" err="1">
                <a:solidFill>
                  <a:srgbClr val="332B60"/>
                </a:solidFill>
                <a:latin typeface="+mn-lt"/>
              </a:rPr>
              <a:t>Proin</a:t>
            </a:r>
            <a:r>
              <a:rPr lang="en-US" altLang="en-US" sz="1800" dirty="0">
                <a:solidFill>
                  <a:srgbClr val="332B60"/>
                </a:solidFill>
                <a:latin typeface="+mn-lt"/>
              </a:rPr>
              <a:t> </a:t>
            </a:r>
            <a:r>
              <a:rPr lang="en-US" altLang="en-US" sz="1800" dirty="0" err="1">
                <a:solidFill>
                  <a:srgbClr val="332B60"/>
                </a:solidFill>
                <a:latin typeface="+mn-lt"/>
              </a:rPr>
              <a:t>dapibus</a:t>
            </a:r>
            <a:r>
              <a:rPr lang="en-US" altLang="en-US" sz="1800" dirty="0">
                <a:solidFill>
                  <a:srgbClr val="332B60"/>
                </a:solidFill>
                <a:latin typeface="+mn-lt"/>
              </a:rPr>
              <a:t>. </a:t>
            </a:r>
            <a:r>
              <a:rPr lang="en-US" altLang="en-US" sz="1800" dirty="0" err="1">
                <a:solidFill>
                  <a:srgbClr val="332B60"/>
                </a:solidFill>
                <a:latin typeface="+mn-lt"/>
              </a:rPr>
              <a:t>Praesent</a:t>
            </a:r>
            <a:r>
              <a:rPr lang="en-US" altLang="en-US" sz="1800" dirty="0">
                <a:solidFill>
                  <a:srgbClr val="332B60"/>
                </a:solidFill>
                <a:latin typeface="+mn-lt"/>
              </a:rPr>
              <a:t> </a:t>
            </a:r>
            <a:r>
              <a:rPr lang="en-US" altLang="en-US" sz="1800" dirty="0" err="1">
                <a:solidFill>
                  <a:srgbClr val="332B60"/>
                </a:solidFill>
                <a:latin typeface="+mn-lt"/>
              </a:rPr>
              <a:t>ultrice</a:t>
            </a:r>
            <a:r>
              <a:rPr lang="en-US" altLang="en-US" sz="1800" dirty="0">
                <a:solidFill>
                  <a:srgbClr val="332B60"/>
                </a:solidFill>
                <a:latin typeface="+mn-lt"/>
              </a:rPr>
              <a:t> </a:t>
            </a:r>
            <a:r>
              <a:rPr lang="en-US" altLang="en-US" sz="1800" dirty="0" err="1">
                <a:solidFill>
                  <a:srgbClr val="332B60"/>
                </a:solidFill>
                <a:latin typeface="+mn-lt"/>
              </a:rPr>
              <a:t>ces</a:t>
            </a:r>
            <a:r>
              <a:rPr lang="en-US" altLang="en-US" sz="1800" dirty="0">
                <a:solidFill>
                  <a:srgbClr val="332B60"/>
                </a:solidFill>
                <a:latin typeface="+mn-lt"/>
              </a:rPr>
              <a:t> </a:t>
            </a:r>
            <a:r>
              <a:rPr lang="en-US" altLang="en-US" sz="1800" dirty="0" err="1">
                <a:solidFill>
                  <a:srgbClr val="332B60"/>
                </a:solidFill>
                <a:latin typeface="+mn-lt"/>
              </a:rPr>
              <a:t>nulla</a:t>
            </a:r>
            <a:r>
              <a:rPr lang="en-US" altLang="en-US" sz="1800" dirty="0">
                <a:solidFill>
                  <a:srgbClr val="332B60"/>
                </a:solidFill>
                <a:latin typeface="+mn-lt"/>
              </a:rPr>
              <a:t> sit </a:t>
            </a:r>
            <a:r>
              <a:rPr lang="en-US" altLang="en-US" sz="1800" dirty="0" err="1">
                <a:solidFill>
                  <a:srgbClr val="332B60"/>
                </a:solidFill>
                <a:latin typeface="+mn-lt"/>
              </a:rPr>
              <a:t>amet</a:t>
            </a:r>
            <a:r>
              <a:rPr lang="en-US" altLang="en-US" sz="1800" dirty="0">
                <a:solidFill>
                  <a:srgbClr val="332B60"/>
                </a:solidFill>
                <a:latin typeface="+mn-lt"/>
              </a:rPr>
              <a:t> lacus.</a:t>
            </a:r>
          </a:p>
          <a:p>
            <a:pPr lvl="1">
              <a:buClr>
                <a:srgbClr val="E4067E"/>
              </a:buClr>
              <a:buFont typeface="Wingdings" panose="05000000000000000000" pitchFamily="2" charset="2"/>
              <a:buChar char="§"/>
            </a:pPr>
            <a:r>
              <a:rPr lang="en-US" altLang="en-US" sz="1800" dirty="0" err="1">
                <a:solidFill>
                  <a:srgbClr val="332B60"/>
                </a:solidFill>
              </a:rPr>
              <a:t>Ut</a:t>
            </a:r>
            <a:r>
              <a:rPr lang="en-US" altLang="en-US" sz="1800" dirty="0">
                <a:solidFill>
                  <a:srgbClr val="332B60"/>
                </a:solidFill>
              </a:rPr>
              <a:t> vitae </a:t>
            </a:r>
            <a:r>
              <a:rPr lang="en-US" altLang="en-US" sz="1800" dirty="0" err="1">
                <a:solidFill>
                  <a:srgbClr val="332B60"/>
                </a:solidFill>
              </a:rPr>
              <a:t>nunc</a:t>
            </a:r>
            <a:r>
              <a:rPr lang="en-US" altLang="en-US" sz="1800" dirty="0">
                <a:solidFill>
                  <a:srgbClr val="332B60"/>
                </a:solidFill>
              </a:rPr>
              <a:t> non </a:t>
            </a:r>
            <a:r>
              <a:rPr lang="en-US" altLang="en-US" sz="1800" dirty="0" err="1">
                <a:solidFill>
                  <a:srgbClr val="332B60"/>
                </a:solidFill>
              </a:rPr>
              <a:t>pede</a:t>
            </a:r>
            <a:r>
              <a:rPr lang="en-US" altLang="en-US" sz="1800" dirty="0">
                <a:solidFill>
                  <a:srgbClr val="332B60"/>
                </a:solidFill>
              </a:rPr>
              <a:t> </a:t>
            </a:r>
            <a:r>
              <a:rPr lang="en-US" altLang="en-US" sz="1800" dirty="0" err="1">
                <a:solidFill>
                  <a:srgbClr val="332B60"/>
                </a:solidFill>
              </a:rPr>
              <a:t>tristique</a:t>
            </a:r>
            <a:r>
              <a:rPr lang="en-US" altLang="en-US" sz="1800" dirty="0">
                <a:solidFill>
                  <a:srgbClr val="332B60"/>
                </a:solidFill>
              </a:rPr>
              <a:t> </a:t>
            </a:r>
            <a:r>
              <a:rPr lang="en-US" altLang="en-US" sz="1800" dirty="0" err="1">
                <a:solidFill>
                  <a:srgbClr val="332B60"/>
                </a:solidFill>
              </a:rPr>
              <a:t>sagittis</a:t>
            </a:r>
            <a:r>
              <a:rPr lang="en-US" altLang="en-US" sz="1800" dirty="0">
                <a:solidFill>
                  <a:srgbClr val="332B60"/>
                </a:solidFill>
              </a:rPr>
              <a:t>. </a:t>
            </a:r>
            <a:r>
              <a:rPr lang="en-US" altLang="en-US" sz="1800" dirty="0" err="1">
                <a:solidFill>
                  <a:srgbClr val="332B60"/>
                </a:solidFill>
              </a:rPr>
              <a:t>Aliquam</a:t>
            </a:r>
            <a:r>
              <a:rPr lang="en-US" altLang="en-US" sz="1800" dirty="0">
                <a:solidFill>
                  <a:srgbClr val="332B60"/>
                </a:solidFill>
              </a:rPr>
              <a:t> </a:t>
            </a:r>
            <a:r>
              <a:rPr lang="en-US" altLang="en-US" sz="1800" dirty="0" err="1">
                <a:solidFill>
                  <a:srgbClr val="332B60"/>
                </a:solidFill>
              </a:rPr>
              <a:t>imperdiet</a:t>
            </a:r>
            <a:r>
              <a:rPr lang="en-US" altLang="en-US" sz="1800" dirty="0">
                <a:solidFill>
                  <a:srgbClr val="332B60"/>
                </a:solidFill>
              </a:rPr>
              <a:t> </a:t>
            </a:r>
            <a:r>
              <a:rPr lang="en-US" altLang="en-US" sz="1800" dirty="0" err="1">
                <a:solidFill>
                  <a:srgbClr val="332B60"/>
                </a:solidFill>
              </a:rPr>
              <a:t>elit</a:t>
            </a:r>
            <a:r>
              <a:rPr lang="en-US" altLang="en-US" sz="1800" dirty="0">
                <a:solidFill>
                  <a:srgbClr val="332B60"/>
                </a:solidFill>
              </a:rPr>
              <a:t> </a:t>
            </a:r>
            <a:r>
              <a:rPr lang="en-US" altLang="en-US" sz="1800" dirty="0" err="1">
                <a:solidFill>
                  <a:srgbClr val="332B60"/>
                </a:solidFill>
              </a:rPr>
              <a:t>vel</a:t>
            </a:r>
            <a:r>
              <a:rPr lang="en-US" altLang="en-US" sz="1800" dirty="0">
                <a:solidFill>
                  <a:srgbClr val="332B60"/>
                </a:solidFill>
              </a:rPr>
              <a:t> </a:t>
            </a:r>
            <a:r>
              <a:rPr lang="en-US" altLang="en-US" sz="1800" dirty="0" err="1">
                <a:solidFill>
                  <a:srgbClr val="332B60"/>
                </a:solidFill>
              </a:rPr>
              <a:t>justo</a:t>
            </a:r>
            <a:r>
              <a:rPr lang="en-US" altLang="en-US" sz="1800" dirty="0">
                <a:solidFill>
                  <a:srgbClr val="332B60"/>
                </a:solidFill>
              </a:rPr>
              <a:t>. </a:t>
            </a:r>
          </a:p>
          <a:p>
            <a:pPr lvl="2">
              <a:buClr>
                <a:srgbClr val="E4067E"/>
              </a:buClr>
              <a:buFont typeface="Wingdings" panose="05000000000000000000" pitchFamily="2" charset="2"/>
              <a:buChar char="§"/>
            </a:pPr>
            <a:r>
              <a:rPr lang="en-US" altLang="en-US" sz="1800" dirty="0" err="1">
                <a:solidFill>
                  <a:srgbClr val="332B60"/>
                </a:solidFill>
              </a:rPr>
              <a:t>Quisque</a:t>
            </a:r>
            <a:r>
              <a:rPr lang="en-US" altLang="en-US" sz="1800" dirty="0">
                <a:solidFill>
                  <a:srgbClr val="332B60"/>
                </a:solidFill>
              </a:rPr>
              <a:t> </a:t>
            </a:r>
            <a:r>
              <a:rPr lang="en-US" altLang="en-US" sz="1800" dirty="0" err="1">
                <a:solidFill>
                  <a:srgbClr val="332B60"/>
                </a:solidFill>
              </a:rPr>
              <a:t>porttitor</a:t>
            </a:r>
            <a:r>
              <a:rPr lang="en-US" altLang="en-US" sz="1800" dirty="0">
                <a:solidFill>
                  <a:srgbClr val="332B60"/>
                </a:solidFill>
              </a:rPr>
              <a:t> </a:t>
            </a:r>
            <a:r>
              <a:rPr lang="en-US" altLang="en-US" sz="1800" dirty="0" err="1">
                <a:solidFill>
                  <a:srgbClr val="332B60"/>
                </a:solidFill>
              </a:rPr>
              <a:t>imperiandiet</a:t>
            </a:r>
            <a:r>
              <a:rPr lang="en-US" altLang="en-US" sz="1800" dirty="0">
                <a:solidFill>
                  <a:srgbClr val="332B60"/>
                </a:solidFill>
              </a:rPr>
              <a:t> qua.</a:t>
            </a:r>
          </a:p>
          <a:p>
            <a:pPr lvl="3">
              <a:buClr>
                <a:srgbClr val="E4067E"/>
              </a:buClr>
              <a:buFont typeface="Wingdings" panose="05000000000000000000" pitchFamily="2" charset="2"/>
              <a:buChar char="§"/>
            </a:pPr>
            <a:r>
              <a:rPr lang="en-US" altLang="en-US" dirty="0" err="1">
                <a:solidFill>
                  <a:srgbClr val="332B60"/>
                </a:solidFill>
              </a:rPr>
              <a:t>Phasellus</a:t>
            </a:r>
            <a:r>
              <a:rPr lang="en-US" altLang="en-US" dirty="0">
                <a:solidFill>
                  <a:srgbClr val="332B60"/>
                </a:solidFill>
              </a:rPr>
              <a:t> </a:t>
            </a:r>
            <a:r>
              <a:rPr lang="en-US" altLang="en-US" dirty="0" err="1">
                <a:solidFill>
                  <a:srgbClr val="332B60"/>
                </a:solidFill>
              </a:rPr>
              <a:t>vel</a:t>
            </a:r>
            <a:r>
              <a:rPr lang="en-US" altLang="en-US" dirty="0">
                <a:solidFill>
                  <a:srgbClr val="332B60"/>
                </a:solidFill>
              </a:rPr>
              <a:t> </a:t>
            </a:r>
            <a:r>
              <a:rPr lang="en-US" altLang="en-US" dirty="0" err="1">
                <a:solidFill>
                  <a:srgbClr val="332B60"/>
                </a:solidFill>
              </a:rPr>
              <a:t>lectus</a:t>
            </a:r>
            <a:r>
              <a:rPr lang="en-US" altLang="en-US" dirty="0">
                <a:solidFill>
                  <a:srgbClr val="332B60"/>
                </a:solidFill>
              </a:rPr>
              <a:t> at </a:t>
            </a:r>
            <a:r>
              <a:rPr lang="en-US" altLang="en-US" dirty="0" err="1">
                <a:solidFill>
                  <a:srgbClr val="332B60"/>
                </a:solidFill>
              </a:rPr>
              <a:t>orci</a:t>
            </a:r>
            <a:r>
              <a:rPr lang="en-US" altLang="en-US" dirty="0">
                <a:solidFill>
                  <a:srgbClr val="332B60"/>
                </a:solidFill>
              </a:rPr>
              <a:t> </a:t>
            </a:r>
            <a:r>
              <a:rPr lang="en-US" altLang="en-US" dirty="0" err="1">
                <a:solidFill>
                  <a:srgbClr val="332B60"/>
                </a:solidFill>
              </a:rPr>
              <a:t>ornare</a:t>
            </a:r>
            <a:r>
              <a:rPr lang="en-US" altLang="en-US" dirty="0">
                <a:solidFill>
                  <a:srgbClr val="332B60"/>
                </a:solidFill>
              </a:rPr>
              <a:t> </a:t>
            </a:r>
            <a:r>
              <a:rPr lang="en-US" altLang="en-US" dirty="0" err="1">
                <a:solidFill>
                  <a:srgbClr val="332B60"/>
                </a:solidFill>
              </a:rPr>
              <a:t>ultrices</a:t>
            </a:r>
            <a:r>
              <a:rPr lang="en-US" altLang="en-US" dirty="0">
                <a:solidFill>
                  <a:srgbClr val="332B60"/>
                </a:solidFill>
              </a:rPr>
              <a:t>. Viva </a:t>
            </a:r>
            <a:r>
              <a:rPr lang="en-US" altLang="en-US" dirty="0" err="1">
                <a:solidFill>
                  <a:srgbClr val="332B60"/>
                </a:solidFill>
              </a:rPr>
              <a:t>etmus</a:t>
            </a:r>
            <a:r>
              <a:rPr lang="en-US" altLang="en-US" dirty="0">
                <a:solidFill>
                  <a:srgbClr val="332B60"/>
                </a:solidFill>
              </a:rPr>
              <a:t> </a:t>
            </a:r>
            <a:r>
              <a:rPr lang="en-US" altLang="en-US" dirty="0" err="1">
                <a:solidFill>
                  <a:srgbClr val="332B60"/>
                </a:solidFill>
              </a:rPr>
              <a:t>justo</a:t>
            </a:r>
            <a:r>
              <a:rPr lang="en-US" altLang="en-US" dirty="0">
                <a:solidFill>
                  <a:srgbClr val="332B60"/>
                </a:solidFill>
              </a:rPr>
              <a:t> </a:t>
            </a:r>
            <a:r>
              <a:rPr lang="en-US" altLang="en-US" dirty="0" err="1">
                <a:solidFill>
                  <a:srgbClr val="332B60"/>
                </a:solidFill>
              </a:rPr>
              <a:t>est</a:t>
            </a:r>
            <a:r>
              <a:rPr lang="en-US" altLang="en-US" dirty="0">
                <a:solidFill>
                  <a:srgbClr val="332B60"/>
                </a:solidFill>
              </a:rPr>
              <a:t>, </a:t>
            </a:r>
            <a:r>
              <a:rPr lang="en-US" altLang="en-US" dirty="0" err="1">
                <a:solidFill>
                  <a:srgbClr val="332B60"/>
                </a:solidFill>
              </a:rPr>
              <a:t>vulputate</a:t>
            </a:r>
            <a:r>
              <a:rPr lang="en-US" altLang="en-US" dirty="0">
                <a:solidFill>
                  <a:srgbClr val="332B60"/>
                </a:solidFill>
              </a:rPr>
              <a:t> </a:t>
            </a:r>
            <a:r>
              <a:rPr lang="en-US" altLang="en-US" dirty="0" err="1">
                <a:solidFill>
                  <a:srgbClr val="332B60"/>
                </a:solidFill>
              </a:rPr>
              <a:t>eu</a:t>
            </a:r>
            <a:r>
              <a:rPr lang="et-EE" altLang="en-US" dirty="0">
                <a:solidFill>
                  <a:srgbClr val="332B60"/>
                </a:solidFill>
              </a:rPr>
              <a:t>.</a:t>
            </a:r>
          </a:p>
          <a:p>
            <a:pPr lvl="4">
              <a:buClr>
                <a:srgbClr val="E4067E"/>
              </a:buClr>
              <a:buFont typeface="Wingdings" panose="05000000000000000000" pitchFamily="2" charset="2"/>
              <a:buChar char="§"/>
            </a:pPr>
            <a:r>
              <a:rPr lang="en-US" altLang="en-US" dirty="0" err="1">
                <a:solidFill>
                  <a:srgbClr val="332B60"/>
                </a:solidFill>
              </a:rPr>
              <a:t>Phasellus</a:t>
            </a:r>
            <a:r>
              <a:rPr lang="en-US" altLang="en-US" dirty="0">
                <a:solidFill>
                  <a:srgbClr val="332B60"/>
                </a:solidFill>
              </a:rPr>
              <a:t> </a:t>
            </a:r>
            <a:r>
              <a:rPr lang="en-US" altLang="en-US" dirty="0" err="1">
                <a:solidFill>
                  <a:srgbClr val="332B60"/>
                </a:solidFill>
              </a:rPr>
              <a:t>vel</a:t>
            </a:r>
            <a:r>
              <a:rPr lang="en-US" altLang="en-US" dirty="0">
                <a:solidFill>
                  <a:srgbClr val="332B60"/>
                </a:solidFill>
              </a:rPr>
              <a:t> </a:t>
            </a:r>
            <a:r>
              <a:rPr lang="en-US" altLang="en-US" dirty="0" err="1">
                <a:solidFill>
                  <a:srgbClr val="332B60"/>
                </a:solidFill>
              </a:rPr>
              <a:t>lectus</a:t>
            </a:r>
            <a:r>
              <a:rPr lang="en-US" altLang="en-US" dirty="0">
                <a:solidFill>
                  <a:srgbClr val="332B60"/>
                </a:solidFill>
              </a:rPr>
              <a:t> at </a:t>
            </a:r>
            <a:r>
              <a:rPr lang="en-US" altLang="en-US" dirty="0" err="1">
                <a:solidFill>
                  <a:srgbClr val="332B60"/>
                </a:solidFill>
              </a:rPr>
              <a:t>orci</a:t>
            </a:r>
            <a:r>
              <a:rPr lang="en-US" altLang="en-US" dirty="0">
                <a:solidFill>
                  <a:srgbClr val="332B60"/>
                </a:solidFill>
              </a:rPr>
              <a:t> </a:t>
            </a:r>
            <a:r>
              <a:rPr lang="en-US" altLang="en-US" dirty="0" err="1">
                <a:solidFill>
                  <a:srgbClr val="332B60"/>
                </a:solidFill>
              </a:rPr>
              <a:t>ornare</a:t>
            </a:r>
            <a:r>
              <a:rPr lang="en-US" altLang="en-US" dirty="0">
                <a:solidFill>
                  <a:srgbClr val="332B60"/>
                </a:solidFill>
              </a:rPr>
              <a:t> </a:t>
            </a:r>
            <a:r>
              <a:rPr lang="en-US" altLang="en-US" dirty="0" err="1">
                <a:solidFill>
                  <a:srgbClr val="332B60"/>
                </a:solidFill>
              </a:rPr>
              <a:t>ultrices</a:t>
            </a:r>
            <a:r>
              <a:rPr lang="en-US" altLang="en-US" dirty="0">
                <a:solidFill>
                  <a:srgbClr val="332B60"/>
                </a:solidFill>
              </a:rPr>
              <a:t>. Viva </a:t>
            </a:r>
            <a:r>
              <a:rPr lang="en-US" altLang="en-US" dirty="0" err="1">
                <a:solidFill>
                  <a:srgbClr val="332B60"/>
                </a:solidFill>
              </a:rPr>
              <a:t>etmus</a:t>
            </a:r>
            <a:r>
              <a:rPr lang="en-US" altLang="en-US" dirty="0">
                <a:solidFill>
                  <a:srgbClr val="332B60"/>
                </a:solidFill>
              </a:rPr>
              <a:t> </a:t>
            </a:r>
            <a:r>
              <a:rPr lang="en-US" altLang="en-US" dirty="0" err="1">
                <a:solidFill>
                  <a:srgbClr val="332B60"/>
                </a:solidFill>
              </a:rPr>
              <a:t>justo</a:t>
            </a:r>
            <a:r>
              <a:rPr lang="en-US" altLang="en-US" dirty="0">
                <a:solidFill>
                  <a:srgbClr val="332B60"/>
                </a:solidFill>
              </a:rPr>
              <a:t> </a:t>
            </a:r>
            <a:r>
              <a:rPr lang="en-US" altLang="en-US" dirty="0" err="1">
                <a:solidFill>
                  <a:srgbClr val="332B60"/>
                </a:solidFill>
              </a:rPr>
              <a:t>est</a:t>
            </a:r>
            <a:r>
              <a:rPr lang="en-US" altLang="en-US" dirty="0">
                <a:solidFill>
                  <a:srgbClr val="332B60"/>
                </a:solidFill>
              </a:rPr>
              <a:t>, </a:t>
            </a:r>
            <a:r>
              <a:rPr lang="en-US" altLang="en-US" dirty="0" err="1">
                <a:solidFill>
                  <a:srgbClr val="332B60"/>
                </a:solidFill>
              </a:rPr>
              <a:t>vulputate</a:t>
            </a:r>
            <a:r>
              <a:rPr lang="en-US" altLang="en-US" dirty="0">
                <a:solidFill>
                  <a:srgbClr val="332B60"/>
                </a:solidFill>
              </a:rPr>
              <a:t> </a:t>
            </a:r>
            <a:r>
              <a:rPr lang="en-US" altLang="en-US" dirty="0" err="1">
                <a:solidFill>
                  <a:srgbClr val="332B60"/>
                </a:solidFill>
              </a:rPr>
              <a:t>eu</a:t>
            </a:r>
            <a:r>
              <a:rPr lang="et-EE" altLang="en-US" dirty="0">
                <a:solidFill>
                  <a:srgbClr val="332B60"/>
                </a:solidFill>
              </a:rPr>
              <a:t>.</a:t>
            </a:r>
          </a:p>
          <a:p>
            <a:pPr lvl="5">
              <a:buClr>
                <a:srgbClr val="E4067E"/>
              </a:buClr>
              <a:buFont typeface="Wingdings" panose="05000000000000000000" pitchFamily="2" charset="2"/>
              <a:buChar char="§"/>
            </a:pPr>
            <a:r>
              <a:rPr lang="en-US" altLang="en-US" dirty="0" err="1">
                <a:solidFill>
                  <a:srgbClr val="332B60"/>
                </a:solidFill>
              </a:rPr>
              <a:t>Phasellus</a:t>
            </a:r>
            <a:r>
              <a:rPr lang="en-US" altLang="en-US" dirty="0">
                <a:solidFill>
                  <a:srgbClr val="332B60"/>
                </a:solidFill>
              </a:rPr>
              <a:t> </a:t>
            </a:r>
            <a:r>
              <a:rPr lang="en-US" altLang="en-US" dirty="0" err="1">
                <a:solidFill>
                  <a:srgbClr val="332B60"/>
                </a:solidFill>
              </a:rPr>
              <a:t>vel</a:t>
            </a:r>
            <a:r>
              <a:rPr lang="en-US" altLang="en-US" dirty="0">
                <a:solidFill>
                  <a:srgbClr val="332B60"/>
                </a:solidFill>
              </a:rPr>
              <a:t> </a:t>
            </a:r>
            <a:r>
              <a:rPr lang="en-US" altLang="en-US" dirty="0" err="1">
                <a:solidFill>
                  <a:srgbClr val="332B60"/>
                </a:solidFill>
              </a:rPr>
              <a:t>lectus</a:t>
            </a:r>
            <a:r>
              <a:rPr lang="en-US" altLang="en-US" dirty="0">
                <a:solidFill>
                  <a:srgbClr val="332B60"/>
                </a:solidFill>
              </a:rPr>
              <a:t> at </a:t>
            </a:r>
            <a:r>
              <a:rPr lang="en-US" altLang="en-US" dirty="0" err="1">
                <a:solidFill>
                  <a:srgbClr val="332B60"/>
                </a:solidFill>
              </a:rPr>
              <a:t>orci</a:t>
            </a:r>
            <a:r>
              <a:rPr lang="en-US" altLang="en-US" dirty="0">
                <a:solidFill>
                  <a:srgbClr val="332B60"/>
                </a:solidFill>
              </a:rPr>
              <a:t> </a:t>
            </a:r>
            <a:r>
              <a:rPr lang="en-US" altLang="en-US" dirty="0" err="1">
                <a:solidFill>
                  <a:srgbClr val="332B60"/>
                </a:solidFill>
              </a:rPr>
              <a:t>ornare</a:t>
            </a:r>
            <a:r>
              <a:rPr lang="en-US" altLang="en-US" dirty="0">
                <a:solidFill>
                  <a:srgbClr val="332B60"/>
                </a:solidFill>
              </a:rPr>
              <a:t> </a:t>
            </a:r>
            <a:r>
              <a:rPr lang="en-US" altLang="en-US" dirty="0" err="1">
                <a:solidFill>
                  <a:srgbClr val="332B60"/>
                </a:solidFill>
              </a:rPr>
              <a:t>ultrices</a:t>
            </a:r>
            <a:r>
              <a:rPr lang="en-US" altLang="en-US" dirty="0">
                <a:solidFill>
                  <a:srgbClr val="332B60"/>
                </a:solidFill>
              </a:rPr>
              <a:t>. Viva </a:t>
            </a:r>
            <a:r>
              <a:rPr lang="en-US" altLang="en-US" dirty="0" err="1">
                <a:solidFill>
                  <a:srgbClr val="332B60"/>
                </a:solidFill>
              </a:rPr>
              <a:t>etmus</a:t>
            </a:r>
            <a:r>
              <a:rPr lang="en-US" altLang="en-US" dirty="0">
                <a:solidFill>
                  <a:srgbClr val="332B60"/>
                </a:solidFill>
              </a:rPr>
              <a:t> </a:t>
            </a:r>
            <a:r>
              <a:rPr lang="en-US" altLang="en-US" dirty="0" err="1">
                <a:solidFill>
                  <a:srgbClr val="332B60"/>
                </a:solidFill>
              </a:rPr>
              <a:t>justo</a:t>
            </a:r>
            <a:r>
              <a:rPr lang="en-US" altLang="en-US" dirty="0">
                <a:solidFill>
                  <a:srgbClr val="332B60"/>
                </a:solidFill>
              </a:rPr>
              <a:t> </a:t>
            </a:r>
            <a:r>
              <a:rPr lang="en-US" altLang="en-US" dirty="0" err="1">
                <a:solidFill>
                  <a:srgbClr val="332B60"/>
                </a:solidFill>
              </a:rPr>
              <a:t>est</a:t>
            </a:r>
            <a:r>
              <a:rPr lang="en-US" altLang="en-US" dirty="0">
                <a:solidFill>
                  <a:srgbClr val="332B60"/>
                </a:solidFill>
              </a:rPr>
              <a:t>, </a:t>
            </a:r>
            <a:r>
              <a:rPr lang="en-US" altLang="en-US" dirty="0" err="1">
                <a:solidFill>
                  <a:srgbClr val="332B60"/>
                </a:solidFill>
              </a:rPr>
              <a:t>vulputate</a:t>
            </a:r>
            <a:r>
              <a:rPr lang="en-US" altLang="en-US" dirty="0">
                <a:solidFill>
                  <a:srgbClr val="332B60"/>
                </a:solidFill>
              </a:rPr>
              <a:t> </a:t>
            </a:r>
            <a:r>
              <a:rPr lang="en-US" altLang="en-US" dirty="0" err="1">
                <a:solidFill>
                  <a:srgbClr val="332B60"/>
                </a:solidFill>
              </a:rPr>
              <a:t>eu</a:t>
            </a:r>
            <a:r>
              <a:rPr lang="et-EE" altLang="en-US" dirty="0">
                <a:solidFill>
                  <a:srgbClr val="332B60"/>
                </a:solidFill>
              </a:rPr>
              <a:t>.</a:t>
            </a:r>
            <a:endParaRPr lang="en-US" altLang="en-US" dirty="0">
              <a:solidFill>
                <a:srgbClr val="332B60"/>
              </a:solidFill>
            </a:endParaRPr>
          </a:p>
          <a:p>
            <a:pPr>
              <a:buClr>
                <a:srgbClr val="E4067E"/>
              </a:buClr>
            </a:pPr>
            <a:r>
              <a:rPr lang="et-EE" altLang="en-US" sz="1800" dirty="0">
                <a:solidFill>
                  <a:srgbClr val="332B60"/>
                </a:solidFill>
                <a:latin typeface="+mn-lt"/>
              </a:rPr>
              <a:t>B</a:t>
            </a:r>
            <a:r>
              <a:rPr lang="en-US" altLang="en-US" sz="1800" dirty="0" err="1">
                <a:solidFill>
                  <a:srgbClr val="332B60"/>
                </a:solidFill>
                <a:latin typeface="+mn-lt"/>
              </a:rPr>
              <a:t>ibendum</a:t>
            </a:r>
            <a:r>
              <a:rPr lang="en-US" altLang="en-US" sz="1800" dirty="0">
                <a:solidFill>
                  <a:srgbClr val="332B60"/>
                </a:solidFill>
                <a:latin typeface="+mn-lt"/>
              </a:rPr>
              <a:t> </a:t>
            </a:r>
            <a:r>
              <a:rPr lang="en-US" altLang="en-US" sz="1800" dirty="0" err="1">
                <a:solidFill>
                  <a:srgbClr val="332B60"/>
                </a:solidFill>
                <a:latin typeface="+mn-lt"/>
              </a:rPr>
              <a:t>hendrerit</a:t>
            </a:r>
            <a:r>
              <a:rPr lang="en-US" altLang="en-US" sz="1800" dirty="0">
                <a:solidFill>
                  <a:srgbClr val="332B60"/>
                </a:solidFill>
                <a:latin typeface="+mn-lt"/>
              </a:rPr>
              <a:t>, </a:t>
            </a:r>
            <a:r>
              <a:rPr lang="en-US" altLang="en-US" sz="1800" dirty="0" err="1">
                <a:solidFill>
                  <a:srgbClr val="332B60"/>
                </a:solidFill>
                <a:latin typeface="+mn-lt"/>
              </a:rPr>
              <a:t>rutrum</a:t>
            </a:r>
            <a:r>
              <a:rPr lang="en-US" altLang="en-US" sz="1800" dirty="0">
                <a:solidFill>
                  <a:srgbClr val="332B60"/>
                </a:solidFill>
                <a:latin typeface="+mn-lt"/>
              </a:rPr>
              <a:t> </a:t>
            </a:r>
            <a:r>
              <a:rPr lang="en-US" altLang="en-US" sz="1800" dirty="0" err="1">
                <a:solidFill>
                  <a:srgbClr val="332B60"/>
                </a:solidFill>
                <a:latin typeface="+mn-lt"/>
              </a:rPr>
              <a:t>ut</a:t>
            </a:r>
            <a:r>
              <a:rPr lang="en-US" altLang="en-US" sz="1800" dirty="0">
                <a:solidFill>
                  <a:srgbClr val="332B60"/>
                </a:solidFill>
                <a:latin typeface="+mn-lt"/>
              </a:rPr>
              <a:t>, </a:t>
            </a:r>
            <a:r>
              <a:rPr lang="en-US" altLang="en-US" sz="1800" dirty="0" err="1">
                <a:solidFill>
                  <a:srgbClr val="332B60"/>
                </a:solidFill>
                <a:latin typeface="+mn-lt"/>
              </a:rPr>
              <a:t>turpis</a:t>
            </a:r>
            <a:r>
              <a:rPr lang="en-US" altLang="en-US" sz="1800" dirty="0">
                <a:solidFill>
                  <a:srgbClr val="332B60"/>
                </a:solidFill>
                <a:latin typeface="+mn-lt"/>
              </a:rPr>
              <a:t>. </a:t>
            </a:r>
            <a:r>
              <a:rPr lang="en-US" altLang="en-US" sz="1800" dirty="0" err="1">
                <a:solidFill>
                  <a:srgbClr val="332B60"/>
                </a:solidFill>
                <a:latin typeface="+mn-lt"/>
              </a:rPr>
              <a:t>Sed</a:t>
            </a:r>
            <a:r>
              <a:rPr lang="en-US" altLang="en-US" sz="1800" dirty="0">
                <a:solidFill>
                  <a:srgbClr val="332B60"/>
                </a:solidFill>
                <a:latin typeface="+mn-lt"/>
              </a:rPr>
              <a:t> </a:t>
            </a:r>
            <a:r>
              <a:rPr lang="en-US" altLang="en-US" sz="1800" dirty="0" err="1">
                <a:solidFill>
                  <a:srgbClr val="332B60"/>
                </a:solidFill>
                <a:latin typeface="+mn-lt"/>
              </a:rPr>
              <a:t>velit</a:t>
            </a:r>
            <a:r>
              <a:rPr lang="en-US" altLang="en-US" sz="1800" dirty="0">
                <a:solidFill>
                  <a:srgbClr val="332B60"/>
                </a:solidFill>
                <a:latin typeface="+mn-lt"/>
              </a:rPr>
              <a:t>. </a:t>
            </a:r>
          </a:p>
          <a:p>
            <a:pPr lvl="1">
              <a:buClr>
                <a:srgbClr val="E4067E"/>
              </a:buClr>
              <a:buFont typeface="Wingdings" panose="05000000000000000000" pitchFamily="2" charset="2"/>
              <a:buChar char="§"/>
            </a:pPr>
            <a:r>
              <a:rPr lang="en-US" altLang="en-US" sz="1800" dirty="0" err="1">
                <a:solidFill>
                  <a:srgbClr val="332B60"/>
                </a:solidFill>
              </a:rPr>
              <a:t>Sed</a:t>
            </a:r>
            <a:r>
              <a:rPr lang="en-US" altLang="en-US" sz="1800" dirty="0">
                <a:solidFill>
                  <a:srgbClr val="332B60"/>
                </a:solidFill>
              </a:rPr>
              <a:t> semper </a:t>
            </a:r>
            <a:r>
              <a:rPr lang="en-US" altLang="en-US" sz="1800" dirty="0" err="1">
                <a:solidFill>
                  <a:srgbClr val="332B60"/>
                </a:solidFill>
              </a:rPr>
              <a:t>augue</a:t>
            </a:r>
            <a:r>
              <a:rPr lang="en-US" altLang="en-US" sz="1800" dirty="0">
                <a:solidFill>
                  <a:srgbClr val="332B60"/>
                </a:solidFill>
              </a:rPr>
              <a:t>.</a:t>
            </a:r>
          </a:p>
          <a:p>
            <a:pPr marL="2514600" marR="0" lvl="5" indent="-285750" algn="l" defTabSz="914400" rtl="0" eaLnBrk="1" fontAlgn="base" latinLnBrk="0" hangingPunct="1">
              <a:lnSpc>
                <a:spcPct val="90000"/>
              </a:lnSpc>
              <a:spcBef>
                <a:spcPts val="500"/>
              </a:spcBef>
              <a:spcAft>
                <a:spcPct val="0"/>
              </a:spcAft>
              <a:buClr>
                <a:srgbClr val="E4067E"/>
              </a:buClr>
              <a:buSzTx/>
              <a:buFont typeface="Wingdings" panose="05000000000000000000" pitchFamily="2" charset="2"/>
              <a:buChar char="§"/>
              <a:tabLst/>
              <a:defRPr/>
            </a:pPr>
            <a:endParaRPr lang="et-EE" dirty="0"/>
          </a:p>
          <a:p>
            <a:pPr marL="2057400" marR="0" lvl="4" indent="-285750" algn="l" defTabSz="914400" rtl="0" eaLnBrk="1" fontAlgn="base" latinLnBrk="0" hangingPunct="1">
              <a:lnSpc>
                <a:spcPct val="90000"/>
              </a:lnSpc>
              <a:spcBef>
                <a:spcPts val="500"/>
              </a:spcBef>
              <a:spcAft>
                <a:spcPct val="0"/>
              </a:spcAft>
              <a:buClr>
                <a:srgbClr val="E4067E"/>
              </a:buClr>
              <a:buSzTx/>
              <a:buFont typeface="Wingdings" panose="05000000000000000000" pitchFamily="2" charset="2"/>
              <a:buChar char="§"/>
              <a:tabLst/>
              <a:defRPr/>
            </a:pPr>
            <a:endParaRPr lang="et-EE" dirty="0"/>
          </a:p>
          <a:p>
            <a:pPr lvl="2"/>
            <a:endParaRPr lang="et-EE" dirty="0"/>
          </a:p>
          <a:p>
            <a:pPr lvl="0"/>
            <a:endParaRPr lang="et-EE" dirty="0"/>
          </a:p>
        </p:txBody>
      </p:sp>
      <p:sp>
        <p:nvSpPr>
          <p:cNvPr id="4" name="Text Placeholder 1"/>
          <p:cNvSpPr txBox="1">
            <a:spLocks/>
          </p:cNvSpPr>
          <p:nvPr userDrawn="1"/>
        </p:nvSpPr>
        <p:spPr>
          <a:xfrm>
            <a:off x="1836653" y="5972632"/>
            <a:ext cx="2761100" cy="175132"/>
          </a:xfrm>
          <a:prstGeom prst="rect">
            <a:avLst/>
          </a:prstGeom>
        </p:spPr>
        <p:txBody>
          <a:bodyPr lIns="0" tIns="0" rIns="0" bIns="0"/>
          <a:lstStyle>
            <a:lvl1pPr marL="0" marR="0" indent="0" algn="l" defTabSz="914400" rtl="0" eaLnBrk="1" fontAlgn="auto" latinLnBrk="0" hangingPunct="1">
              <a:lnSpc>
                <a:spcPct val="100000"/>
              </a:lnSpc>
              <a:spcBef>
                <a:spcPts val="0"/>
              </a:spcBef>
              <a:spcAft>
                <a:spcPts val="0"/>
              </a:spcAft>
              <a:buClrTx/>
              <a:buSzTx/>
              <a:buFont typeface="Arial"/>
              <a:buNone/>
              <a:tabLst/>
              <a:defRPr sz="2200" b="1" i="0" kern="1200" cap="all" baseline="0">
                <a:solidFill>
                  <a:schemeClr val="accent2"/>
                </a:solidFill>
                <a:latin typeface="Verdana" charset="0"/>
                <a:ea typeface="+mn-ea"/>
                <a:cs typeface="+mn-cs"/>
              </a:defRPr>
            </a:lvl1pPr>
            <a:lvl2pPr marL="685800" indent="-228600" algn="l" rtl="0" eaLnBrk="1" fontAlgn="base" hangingPunct="1">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l" rtl="0" eaLnBrk="1" fontAlgn="base" hangingPunct="1">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t-EE" altLang="en-US" sz="1200" b="0" dirty="0"/>
              <a:t>TALLINNA TEHNIKAÜLIKOOL</a:t>
            </a:r>
            <a:endParaRPr lang="en-US" altLang="en-US" sz="1200" b="0" dirty="0"/>
          </a:p>
        </p:txBody>
      </p:sp>
      <p:cxnSp>
        <p:nvCxnSpPr>
          <p:cNvPr id="5" name="Straight Connector 4"/>
          <p:cNvCxnSpPr/>
          <p:nvPr userDrawn="1"/>
        </p:nvCxnSpPr>
        <p:spPr>
          <a:xfrm>
            <a:off x="1698624" y="5775158"/>
            <a:ext cx="0" cy="57008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89210173"/>
      </p:ext>
    </p:extLst>
  </p:cSld>
  <p:clrMapOvr>
    <a:masterClrMapping/>
  </p:clrMapOvr>
  <p:extLst>
    <p:ext uri="{DCECCB84-F9BA-43D5-87BE-67443E8EF086}">
      <p15:sldGuideLst xmlns:p15="http://schemas.microsoft.com/office/powerpoint/2012/main">
        <p15:guide id="2" orient="horz" pos="1026">
          <p15:clr>
            <a:srgbClr val="FBAE40"/>
          </p15:clr>
        </p15:guide>
        <p15:guide id="3" pos="1368">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FE32FEB-4183-2F85-4A08-26E9A90A7B0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443DDC9-6782-9610-3E70-D68E59C0550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092F050-D79D-11FF-6CAE-6BB6946F518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2997406-B261-434A-9EB3-BF80879DED25}" type="datetimeFigureOut">
              <a:rPr lang="en-US" smtClean="0"/>
              <a:t>8/31/2026</a:t>
            </a:fld>
            <a:endParaRPr lang="en-US"/>
          </a:p>
        </p:txBody>
      </p:sp>
      <p:sp>
        <p:nvSpPr>
          <p:cNvPr id="5" name="Footer Placeholder 4">
            <a:extLst>
              <a:ext uri="{FF2B5EF4-FFF2-40B4-BE49-F238E27FC236}">
                <a16:creationId xmlns:a16="http://schemas.microsoft.com/office/drawing/2014/main" id="{EC4F126A-3707-5F70-2406-C32ABFBA41A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4B60F14A-BF12-00B7-9190-8385508F2E1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C6E0293-1D77-4D5F-BC2C-856EA66E0D03}" type="slidenum">
              <a:rPr lang="en-US" smtClean="0"/>
              <a:t>‹#›</a:t>
            </a:fld>
            <a:endParaRPr lang="en-US"/>
          </a:p>
        </p:txBody>
      </p:sp>
    </p:spTree>
    <p:extLst>
      <p:ext uri="{BB962C8B-B14F-4D97-AF65-F5344CB8AC3E}">
        <p14:creationId xmlns:p14="http://schemas.microsoft.com/office/powerpoint/2010/main" val="28593293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jpg"/><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2" Type="http://schemas.openxmlformats.org/officeDocument/2006/relationships/hyperlink" Target="http://www.t-consult.ee/" TargetMode="Externa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hyperlink" Target="mailto:ain@t-konsult.ee" TargetMode="External"/><Relationship Id="rId2" Type="http://schemas.openxmlformats.org/officeDocument/2006/relationships/hyperlink" Target="mailto:ain.kendra@taltech.ee" TargetMode="External"/><Relationship Id="rId1" Type="http://schemas.openxmlformats.org/officeDocument/2006/relationships/slideLayout" Target="../slideLayouts/slideLayout13.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hyperlink" Target="https://wipsise.blogspot.com/" TargetMode="External"/><Relationship Id="rId2" Type="http://schemas.openxmlformats.org/officeDocument/2006/relationships/hyperlink" Target="http://www.t-konsult.ee/" TargetMode="External"/><Relationship Id="rId1" Type="http://schemas.openxmlformats.org/officeDocument/2006/relationships/slideLayout" Target="../slideLayouts/slideLayout13.xml"/><Relationship Id="rId5" Type="http://schemas.openxmlformats.org/officeDocument/2006/relationships/image" Target="../media/image7.png"/><Relationship Id="rId4" Type="http://schemas.openxmlformats.org/officeDocument/2006/relationships/hyperlink" Target="https://liiklusohutusaudit.ee/" TargetMode="Externa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hyperlink" Target="http://www.kutseregister.ee/"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s://www.riigiteataja.ee/akt/124032022010"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www.riigiteataja.ee/aktilisa/1290/6202/1006/MKM_m40_lisa_uus.pdf" TargetMode="External"/><Relationship Id="rId2" Type="http://schemas.openxmlformats.org/officeDocument/2006/relationships/hyperlink" Target="https://www.riigiteataja.ee/akt/101122017009?leiaKehtiv"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hyperlink" Target="https://www.riigiteataja.ee/akt/109062015025"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hyperlink" Target="http://www.liiklusohutusaudit.ee/"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emf"/><Relationship Id="rId7"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s://t-konsult.ee/uncategorized-et/hea-ehitustava-ja-soome-normid-juhendid/" TargetMode="External"/><Relationship Id="rId2" Type="http://schemas.openxmlformats.org/officeDocument/2006/relationships/hyperlink" Target="https://www.njordlaw.com/et/hea-ehitustava-tahtsusest-ehitamisel-ja-ehitusvaidluse-korral"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s://fin.ee/riigi-rahandus-ja-maksud/riigieelarve-ja-eelarvestrateegia/riigi-eelarvestrateegia#riigi-eelarvestratee--3" TargetMode="External"/><Relationship Id="rId2" Type="http://schemas.openxmlformats.org/officeDocument/2006/relationships/hyperlink" Target="https://www.transpordiamet.ee/teehoiukava" TargetMode="Externa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21.jpg"/><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3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4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4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hyperlink" Target="https://webgate.ec.europa.eu/tentec-maps/web/public/screen/home" TargetMode="Externa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hyperlink" Target="https://webgate.ec.europa.eu/tentec-maps/web/public/screen/home" TargetMode="External"/><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 Id="rId5" Type="http://schemas.openxmlformats.org/officeDocument/2006/relationships/image" Target="../media/image49.png"/><Relationship Id="rId4" Type="http://schemas.openxmlformats.org/officeDocument/2006/relationships/image" Target="../media/image48.png"/></Relationships>
</file>

<file path=ppt/slides/_rels/slide5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21.jpg"/><Relationship Id="rId1" Type="http://schemas.openxmlformats.org/officeDocument/2006/relationships/slideLayout" Target="../slideLayouts/slideLayout12.xml"/><Relationship Id="rId4" Type="http://schemas.openxmlformats.org/officeDocument/2006/relationships/image" Target="../media/image50.png"/></Relationships>
</file>

<file path=ppt/slides/_rels/slide5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xml"/><Relationship Id="rId4" Type="http://schemas.openxmlformats.org/officeDocument/2006/relationships/image" Target="../media/image53.png"/></Relationships>
</file>

<file path=ppt/slides/_rels/slide5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21.jpg"/><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a:picLocks noChangeAspect="1"/>
          </p:cNvPicPr>
          <p:nvPr/>
        </p:nvPicPr>
        <p:blipFill rotWithShape="1">
          <a:blip r:embed="rId2">
            <a:extLst>
              <a:ext uri="{28A0092B-C50C-407E-A947-70E740481C1C}">
                <a14:useLocalDpi xmlns:a14="http://schemas.microsoft.com/office/drawing/2010/main" val="0"/>
              </a:ext>
            </a:extLst>
          </a:blip>
          <a:srcRect l="18752" t="22451" r="4987" b="1289"/>
          <a:stretch/>
        </p:blipFill>
        <p:spPr>
          <a:xfrm>
            <a:off x="0" y="1327"/>
            <a:ext cx="12192000" cy="4825724"/>
          </a:xfrm>
          <a:prstGeom prst="rect">
            <a:avLst/>
          </a:prstGeom>
        </p:spPr>
      </p:pic>
      <p:grpSp>
        <p:nvGrpSpPr>
          <p:cNvPr id="3" name="Group 2"/>
          <p:cNvGrpSpPr/>
          <p:nvPr/>
        </p:nvGrpSpPr>
        <p:grpSpPr>
          <a:xfrm>
            <a:off x="-1" y="1958640"/>
            <a:ext cx="12192000" cy="4899360"/>
            <a:chOff x="-1" y="1958640"/>
            <a:chExt cx="12192000" cy="4899360"/>
          </a:xfrm>
        </p:grpSpPr>
        <p:sp>
          <p:nvSpPr>
            <p:cNvPr id="10" name="Freeform 9"/>
            <p:cNvSpPr/>
            <p:nvPr/>
          </p:nvSpPr>
          <p:spPr>
            <a:xfrm>
              <a:off x="-1" y="3312687"/>
              <a:ext cx="12192000" cy="3545313"/>
            </a:xfrm>
            <a:custGeom>
              <a:avLst/>
              <a:gdLst>
                <a:gd name="connsiteX0" fmla="*/ 986101 w 12192000"/>
                <a:gd name="connsiteY0" fmla="*/ 0 h 3545313"/>
                <a:gd name="connsiteX1" fmla="*/ 12192000 w 12192000"/>
                <a:gd name="connsiteY1" fmla="*/ 0 h 3545313"/>
                <a:gd name="connsiteX2" fmla="*/ 12192000 w 12192000"/>
                <a:gd name="connsiteY2" fmla="*/ 510802 h 3545313"/>
                <a:gd name="connsiteX3" fmla="*/ 12192000 w 12192000"/>
                <a:gd name="connsiteY3" fmla="*/ 1543258 h 3545313"/>
                <a:gd name="connsiteX4" fmla="*/ 12192000 w 12192000"/>
                <a:gd name="connsiteY4" fmla="*/ 3545313 h 3545313"/>
                <a:gd name="connsiteX5" fmla="*/ 986101 w 12192000"/>
                <a:gd name="connsiteY5" fmla="*/ 3545313 h 3545313"/>
                <a:gd name="connsiteX6" fmla="*/ 475299 w 12192000"/>
                <a:gd name="connsiteY6" fmla="*/ 3545313 h 3545313"/>
                <a:gd name="connsiteX7" fmla="*/ 0 w 12192000"/>
                <a:gd name="connsiteY7" fmla="*/ 3545313 h 3545313"/>
                <a:gd name="connsiteX8" fmla="*/ 0 w 12192000"/>
                <a:gd name="connsiteY8" fmla="*/ 1543258 h 3545313"/>
                <a:gd name="connsiteX9" fmla="*/ 475299 w 12192000"/>
                <a:gd name="connsiteY9" fmla="*/ 1543258 h 3545313"/>
                <a:gd name="connsiteX10" fmla="*/ 475299 w 12192000"/>
                <a:gd name="connsiteY10" fmla="*/ 510802 h 3545313"/>
                <a:gd name="connsiteX11" fmla="*/ 986101 w 12192000"/>
                <a:gd name="connsiteY11" fmla="*/ 510802 h 3545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3545313">
                  <a:moveTo>
                    <a:pt x="986101" y="0"/>
                  </a:moveTo>
                  <a:lnTo>
                    <a:pt x="12192000" y="0"/>
                  </a:lnTo>
                  <a:lnTo>
                    <a:pt x="12192000" y="510802"/>
                  </a:lnTo>
                  <a:lnTo>
                    <a:pt x="12192000" y="1543258"/>
                  </a:lnTo>
                  <a:lnTo>
                    <a:pt x="12192000" y="3545313"/>
                  </a:lnTo>
                  <a:lnTo>
                    <a:pt x="986101" y="3545313"/>
                  </a:lnTo>
                  <a:lnTo>
                    <a:pt x="475299" y="3545313"/>
                  </a:lnTo>
                  <a:lnTo>
                    <a:pt x="0" y="3545313"/>
                  </a:lnTo>
                  <a:lnTo>
                    <a:pt x="0" y="1543258"/>
                  </a:lnTo>
                  <a:lnTo>
                    <a:pt x="475299" y="1543258"/>
                  </a:lnTo>
                  <a:lnTo>
                    <a:pt x="475299" y="510802"/>
                  </a:lnTo>
                  <a:lnTo>
                    <a:pt x="986101" y="51080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4" name="Picture 3"/>
            <p:cNvPicPr>
              <a:picLocks noChangeAspect="1"/>
            </p:cNvPicPr>
            <p:nvPr/>
          </p:nvPicPr>
          <p:blipFill>
            <a:blip r:embed="rId3"/>
            <a:stretch>
              <a:fillRect/>
            </a:stretch>
          </p:blipFill>
          <p:spPr>
            <a:xfrm>
              <a:off x="8677555" y="1958640"/>
              <a:ext cx="2447645" cy="1370681"/>
            </a:xfrm>
            <a:prstGeom prst="rect">
              <a:avLst/>
            </a:prstGeom>
          </p:spPr>
        </p:pic>
      </p:grpSp>
      <p:sp>
        <p:nvSpPr>
          <p:cNvPr id="16" name="TextBox 15"/>
          <p:cNvSpPr txBox="1"/>
          <p:nvPr/>
        </p:nvSpPr>
        <p:spPr>
          <a:xfrm>
            <a:off x="8656883" y="6226764"/>
            <a:ext cx="2674188" cy="369332"/>
          </a:xfrm>
          <a:prstGeom prst="rect">
            <a:avLst/>
          </a:prstGeom>
          <a:noFill/>
        </p:spPr>
        <p:txBody>
          <a:bodyPr wrap="square" rtlCol="0">
            <a:spAutoFit/>
          </a:bodyPr>
          <a:lstStyle/>
          <a:p>
            <a:pPr algn="r"/>
            <a:r>
              <a:rPr lang="en-US" dirty="0">
                <a:solidFill>
                  <a:srgbClr val="332B60"/>
                </a:solidFill>
                <a:latin typeface="+mn-lt"/>
              </a:rPr>
              <a:t>01.09.2026</a:t>
            </a:r>
            <a:endParaRPr lang="et-EE" dirty="0">
              <a:solidFill>
                <a:srgbClr val="332B60"/>
              </a:solidFill>
              <a:latin typeface="+mn-lt"/>
            </a:endParaRPr>
          </a:p>
        </p:txBody>
      </p:sp>
      <p:sp>
        <p:nvSpPr>
          <p:cNvPr id="15" name="Teksti kohatäide 5"/>
          <p:cNvSpPr txBox="1">
            <a:spLocks/>
          </p:cNvSpPr>
          <p:nvPr/>
        </p:nvSpPr>
        <p:spPr>
          <a:xfrm>
            <a:off x="522687" y="5386802"/>
            <a:ext cx="11085113" cy="911446"/>
          </a:xfrm>
          <a:prstGeom prst="rect">
            <a:avLst/>
          </a:prstGeom>
        </p:spPr>
        <p:txBody>
          <a:bodyPr lIns="0" tIns="0" rIns="0" bIns="0">
            <a:noAutofit/>
          </a:bodyPr>
          <a:lstStyle>
            <a:lvl1pPr marL="0" marR="0" indent="0" algn="l" defTabSz="914400" rtl="0" eaLnBrk="1" fontAlgn="auto" latinLnBrk="0" hangingPunct="1">
              <a:lnSpc>
                <a:spcPct val="90000"/>
              </a:lnSpc>
              <a:spcBef>
                <a:spcPts val="1000"/>
              </a:spcBef>
              <a:spcAft>
                <a:spcPts val="0"/>
              </a:spcAft>
              <a:buClrTx/>
              <a:buSzTx/>
              <a:buFont typeface="Arial"/>
              <a:buNone/>
              <a:tabLst/>
              <a:defRPr sz="2000" kern="1200" baseline="0">
                <a:solidFill>
                  <a:schemeClr val="accent2"/>
                </a:solidFill>
                <a:latin typeface="Verdana" charset="0"/>
                <a:ea typeface="+mn-ea"/>
                <a:cs typeface="+mn-cs"/>
              </a:defRPr>
            </a:lvl1pPr>
            <a:lvl2pPr marL="685800" indent="-228600" algn="l" rtl="0" eaLnBrk="1" fontAlgn="base" hangingPunct="1">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l" rtl="0" eaLnBrk="1" fontAlgn="base" hangingPunct="1">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nSpc>
                <a:spcPct val="100000"/>
              </a:lnSpc>
              <a:spcBef>
                <a:spcPts val="0"/>
              </a:spcBef>
            </a:pPr>
            <a:r>
              <a:rPr lang="en-US" sz="1800" dirty="0">
                <a:solidFill>
                  <a:srgbClr val="332B60"/>
                </a:solidFill>
              </a:rPr>
              <a:t>Ain Kendra, </a:t>
            </a:r>
            <a:r>
              <a:rPr lang="en-US" sz="1800" dirty="0" err="1">
                <a:solidFill>
                  <a:srgbClr val="332B60"/>
                </a:solidFill>
              </a:rPr>
              <a:t>lektor</a:t>
            </a:r>
            <a:br>
              <a:rPr lang="et-EE" sz="1800" dirty="0">
                <a:solidFill>
                  <a:srgbClr val="332B60"/>
                </a:solidFill>
              </a:rPr>
            </a:br>
            <a:r>
              <a:rPr lang="en-US" sz="1800" dirty="0" err="1">
                <a:solidFill>
                  <a:srgbClr val="332B60"/>
                </a:solidFill>
              </a:rPr>
              <a:t>Inseneriteaduskond</a:t>
            </a:r>
            <a:r>
              <a:rPr lang="en-US" sz="1800" dirty="0">
                <a:solidFill>
                  <a:srgbClr val="332B60"/>
                </a:solidFill>
              </a:rPr>
              <a:t>, </a:t>
            </a:r>
            <a:r>
              <a:rPr lang="en-US" sz="1800" dirty="0" err="1">
                <a:solidFill>
                  <a:srgbClr val="332B60"/>
                </a:solidFill>
              </a:rPr>
              <a:t>Ehituse</a:t>
            </a:r>
            <a:r>
              <a:rPr lang="en-US" sz="1800" dirty="0">
                <a:solidFill>
                  <a:srgbClr val="332B60"/>
                </a:solidFill>
              </a:rPr>
              <a:t> ja </a:t>
            </a:r>
            <a:r>
              <a:rPr lang="en-US" sz="1800" dirty="0" err="1">
                <a:solidFill>
                  <a:srgbClr val="332B60"/>
                </a:solidFill>
              </a:rPr>
              <a:t>arhitektuuri</a:t>
            </a:r>
            <a:r>
              <a:rPr lang="en-US" sz="1800" dirty="0">
                <a:solidFill>
                  <a:srgbClr val="332B60"/>
                </a:solidFill>
              </a:rPr>
              <a:t> </a:t>
            </a:r>
            <a:r>
              <a:rPr lang="en-US" sz="1800" dirty="0" err="1">
                <a:solidFill>
                  <a:srgbClr val="332B60"/>
                </a:solidFill>
              </a:rPr>
              <a:t>instituut</a:t>
            </a:r>
            <a:r>
              <a:rPr lang="en-US" sz="1800" dirty="0">
                <a:solidFill>
                  <a:srgbClr val="332B60"/>
                </a:solidFill>
              </a:rPr>
              <a:t>, </a:t>
            </a:r>
            <a:r>
              <a:rPr lang="en-US" sz="1800" dirty="0" err="1">
                <a:solidFill>
                  <a:srgbClr val="332B60"/>
                </a:solidFill>
              </a:rPr>
              <a:t>Teedeehituse</a:t>
            </a:r>
            <a:r>
              <a:rPr lang="en-US" sz="1800" dirty="0">
                <a:solidFill>
                  <a:srgbClr val="332B60"/>
                </a:solidFill>
              </a:rPr>
              <a:t> ja </a:t>
            </a:r>
            <a:r>
              <a:rPr lang="en-US" sz="1800" dirty="0" err="1">
                <a:solidFill>
                  <a:srgbClr val="332B60"/>
                </a:solidFill>
              </a:rPr>
              <a:t>geodeesia</a:t>
            </a:r>
            <a:r>
              <a:rPr lang="en-US" sz="1800" dirty="0">
                <a:solidFill>
                  <a:srgbClr val="332B60"/>
                </a:solidFill>
              </a:rPr>
              <a:t> </a:t>
            </a:r>
            <a:r>
              <a:rPr lang="en-US" sz="1800" dirty="0" err="1">
                <a:solidFill>
                  <a:srgbClr val="332B60"/>
                </a:solidFill>
              </a:rPr>
              <a:t>uurimisrühm</a:t>
            </a:r>
            <a:endParaRPr lang="et-EE" sz="1800" dirty="0">
              <a:solidFill>
                <a:srgbClr val="332B60"/>
              </a:solidFill>
            </a:endParaRPr>
          </a:p>
          <a:p>
            <a:pPr>
              <a:lnSpc>
                <a:spcPct val="100000"/>
              </a:lnSpc>
              <a:spcBef>
                <a:spcPts val="0"/>
              </a:spcBef>
            </a:pPr>
            <a:r>
              <a:rPr lang="en-US" sz="1800" dirty="0" err="1">
                <a:solidFill>
                  <a:srgbClr val="332B60"/>
                </a:solidFill>
              </a:rPr>
              <a:t>Tallinna</a:t>
            </a:r>
            <a:r>
              <a:rPr lang="en-US" sz="1800" dirty="0">
                <a:solidFill>
                  <a:srgbClr val="332B60"/>
                </a:solidFill>
              </a:rPr>
              <a:t> </a:t>
            </a:r>
            <a:r>
              <a:rPr lang="en-US" sz="1800" dirty="0" err="1">
                <a:solidFill>
                  <a:srgbClr val="332B60"/>
                </a:solidFill>
              </a:rPr>
              <a:t>Tehnikaülikool</a:t>
            </a:r>
            <a:endParaRPr lang="et-EE" sz="1800" dirty="0">
              <a:solidFill>
                <a:srgbClr val="332B60"/>
              </a:solidFill>
            </a:endParaRPr>
          </a:p>
        </p:txBody>
      </p:sp>
      <p:sp>
        <p:nvSpPr>
          <p:cNvPr id="18" name="Teksti kohatäide 4"/>
          <p:cNvSpPr>
            <a:spLocks noGrp="1"/>
          </p:cNvSpPr>
          <p:nvPr>
            <p:ph type="body" sz="quarter" idx="12"/>
          </p:nvPr>
        </p:nvSpPr>
        <p:spPr>
          <a:xfrm>
            <a:off x="953642" y="4457129"/>
            <a:ext cx="8083996" cy="1205366"/>
          </a:xfrm>
        </p:spPr>
        <p:txBody>
          <a:bodyPr/>
          <a:lstStyle/>
          <a:p>
            <a:r>
              <a:rPr lang="en-US" sz="3600" dirty="0" err="1"/>
              <a:t>Teede</a:t>
            </a:r>
            <a:r>
              <a:rPr lang="en-US" sz="3600" dirty="0"/>
              <a:t> </a:t>
            </a:r>
            <a:r>
              <a:rPr lang="en-US" sz="3600" dirty="0" err="1"/>
              <a:t>projekteerimine</a:t>
            </a:r>
            <a:endParaRPr lang="et-EE" sz="3600" dirty="0">
              <a:solidFill>
                <a:schemeClr val="accent1"/>
              </a:solidFill>
            </a:endParaRPr>
          </a:p>
        </p:txBody>
      </p:sp>
      <p:pic>
        <p:nvPicPr>
          <p:cNvPr id="2" name="Picture 1">
            <a:extLst>
              <a:ext uri="{FF2B5EF4-FFF2-40B4-BE49-F238E27FC236}">
                <a16:creationId xmlns:a16="http://schemas.microsoft.com/office/drawing/2014/main" id="{FEE20937-D4C7-BDF6-65CB-D12109097D8F}"/>
              </a:ext>
            </a:extLst>
          </p:cNvPr>
          <p:cNvPicPr>
            <a:picLocks noChangeAspect="1"/>
          </p:cNvPicPr>
          <p:nvPr/>
        </p:nvPicPr>
        <p:blipFill>
          <a:blip r:embed="rId4"/>
          <a:stretch>
            <a:fillRect/>
          </a:stretch>
        </p:blipFill>
        <p:spPr>
          <a:xfrm>
            <a:off x="-1" y="-7736"/>
            <a:ext cx="2738967" cy="3314546"/>
          </a:xfrm>
          <a:prstGeom prst="rect">
            <a:avLst/>
          </a:prstGeom>
        </p:spPr>
      </p:pic>
    </p:spTree>
    <p:extLst>
      <p:ext uri="{BB962C8B-B14F-4D97-AF65-F5344CB8AC3E}">
        <p14:creationId xmlns:p14="http://schemas.microsoft.com/office/powerpoint/2010/main" val="17964935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 Placeholder 1"/>
          <p:cNvSpPr>
            <a:spLocks noGrp="1"/>
          </p:cNvSpPr>
          <p:nvPr>
            <p:ph type="body" sz="quarter" idx="13"/>
          </p:nvPr>
        </p:nvSpPr>
        <p:spPr/>
        <p:txBody>
          <a:bodyPr/>
          <a:lstStyle/>
          <a:p>
            <a:r>
              <a:rPr lang="en-US" altLang="en-US" dirty="0" err="1">
                <a:solidFill>
                  <a:srgbClr val="332B60"/>
                </a:solidFill>
              </a:rPr>
              <a:t>Taust</a:t>
            </a:r>
            <a:endParaRPr lang="en-US" altLang="en-US" dirty="0">
              <a:solidFill>
                <a:srgbClr val="332B60"/>
              </a:solidFill>
            </a:endParaRPr>
          </a:p>
        </p:txBody>
      </p:sp>
      <p:sp>
        <p:nvSpPr>
          <p:cNvPr id="6147" name="Text Placeholder 2"/>
          <p:cNvSpPr>
            <a:spLocks noGrp="1"/>
          </p:cNvSpPr>
          <p:nvPr>
            <p:ph type="body" sz="quarter" idx="14"/>
          </p:nvPr>
        </p:nvSpPr>
        <p:spPr>
          <a:xfrm>
            <a:off x="783167" y="1582208"/>
            <a:ext cx="11104033" cy="4040505"/>
          </a:xfrm>
        </p:spPr>
        <p:txBody>
          <a:bodyPr/>
          <a:lstStyle/>
          <a:p>
            <a:pPr>
              <a:buClr>
                <a:srgbClr val="E4067E"/>
              </a:buClr>
            </a:pPr>
            <a:r>
              <a:rPr lang="en-US" altLang="en-US" sz="1800" dirty="0">
                <a:solidFill>
                  <a:srgbClr val="332B60"/>
                </a:solidFill>
                <a:latin typeface="+mn-lt"/>
              </a:rPr>
              <a:t>S: 1958 Tartu, alates 1967 </a:t>
            </a:r>
            <a:r>
              <a:rPr lang="en-US" altLang="en-US" sz="1800" dirty="0" err="1">
                <a:solidFill>
                  <a:srgbClr val="332B60"/>
                </a:solidFill>
                <a:latin typeface="+mn-lt"/>
              </a:rPr>
              <a:t>Tallinnas</a:t>
            </a:r>
            <a:r>
              <a:rPr lang="en-US" altLang="en-US" sz="1800" dirty="0">
                <a:solidFill>
                  <a:srgbClr val="332B60"/>
                </a:solidFill>
                <a:latin typeface="+mn-lt"/>
              </a:rPr>
              <a:t>, 28.8-kl </a:t>
            </a:r>
            <a:r>
              <a:rPr lang="en-US" altLang="en-US" sz="1800" dirty="0" err="1">
                <a:solidFill>
                  <a:srgbClr val="332B60"/>
                </a:solidFill>
                <a:latin typeface="+mn-lt"/>
              </a:rPr>
              <a:t>kool</a:t>
            </a:r>
            <a:r>
              <a:rPr lang="en-US" altLang="en-US" sz="1800" dirty="0">
                <a:solidFill>
                  <a:srgbClr val="332B60"/>
                </a:solidFill>
                <a:latin typeface="+mn-lt"/>
              </a:rPr>
              <a:t> (</a:t>
            </a:r>
            <a:r>
              <a:rPr lang="en-US" altLang="en-US" sz="1800" dirty="0" err="1">
                <a:solidFill>
                  <a:srgbClr val="332B60"/>
                </a:solidFill>
                <a:latin typeface="+mn-lt"/>
              </a:rPr>
              <a:t>Hiiu</a:t>
            </a:r>
            <a:r>
              <a:rPr lang="en-US" altLang="en-US" sz="1800" dirty="0">
                <a:solidFill>
                  <a:srgbClr val="332B60"/>
                </a:solidFill>
                <a:latin typeface="+mn-lt"/>
              </a:rPr>
              <a:t> </a:t>
            </a:r>
            <a:r>
              <a:rPr lang="en-US" altLang="en-US" sz="1800" dirty="0" err="1">
                <a:solidFill>
                  <a:srgbClr val="332B60"/>
                </a:solidFill>
                <a:latin typeface="+mn-lt"/>
              </a:rPr>
              <a:t>põhikool</a:t>
            </a:r>
            <a:r>
              <a:rPr lang="en-US" altLang="en-US" dirty="0"/>
              <a:t>), 1.KK (GAG) 1976</a:t>
            </a:r>
          </a:p>
          <a:p>
            <a:pPr>
              <a:buClr>
                <a:srgbClr val="E4067E"/>
              </a:buClr>
            </a:pPr>
            <a:r>
              <a:rPr lang="en-US" altLang="en-US" dirty="0"/>
              <a:t>TPI </a:t>
            </a:r>
            <a:r>
              <a:rPr lang="en-US" altLang="en-US" dirty="0" err="1"/>
              <a:t>autoteed</a:t>
            </a:r>
            <a:r>
              <a:rPr lang="en-US" altLang="en-US" dirty="0"/>
              <a:t> 1981 – </a:t>
            </a:r>
            <a:r>
              <a:rPr lang="en-US" altLang="en-US" dirty="0" err="1"/>
              <a:t>geomeetriline</a:t>
            </a:r>
            <a:r>
              <a:rPr lang="en-US" altLang="en-US" dirty="0"/>
              <a:t> </a:t>
            </a:r>
            <a:r>
              <a:rPr lang="en-US" altLang="en-US" dirty="0" err="1"/>
              <a:t>modelleerimine</a:t>
            </a:r>
            <a:r>
              <a:rPr lang="en-US" altLang="en-US" dirty="0"/>
              <a:t> ja </a:t>
            </a:r>
            <a:r>
              <a:rPr lang="en-US" altLang="en-US" dirty="0" err="1"/>
              <a:t>mullamahtude</a:t>
            </a:r>
            <a:r>
              <a:rPr lang="en-US" altLang="en-US" dirty="0"/>
              <a:t> </a:t>
            </a:r>
            <a:r>
              <a:rPr lang="en-US" altLang="en-US" dirty="0" err="1"/>
              <a:t>arvutused</a:t>
            </a:r>
            <a:endParaRPr lang="en-US" altLang="en-US" dirty="0"/>
          </a:p>
          <a:p>
            <a:pPr>
              <a:buClr>
                <a:srgbClr val="E4067E"/>
              </a:buClr>
            </a:pPr>
            <a:r>
              <a:rPr lang="en-US" altLang="en-US" dirty="0"/>
              <a:t>PI Eesti </a:t>
            </a:r>
            <a:r>
              <a:rPr lang="en-US" altLang="en-US" dirty="0" err="1"/>
              <a:t>Maanteeprojekt</a:t>
            </a:r>
            <a:r>
              <a:rPr lang="en-US" altLang="en-US" dirty="0"/>
              <a:t>, ATMM </a:t>
            </a:r>
            <a:r>
              <a:rPr lang="en-US" altLang="en-US" dirty="0" err="1"/>
              <a:t>Autotranspordi</a:t>
            </a:r>
            <a:r>
              <a:rPr lang="en-US" altLang="en-US" dirty="0"/>
              <a:t> </a:t>
            </a:r>
            <a:r>
              <a:rPr lang="en-US" altLang="en-US" dirty="0" err="1"/>
              <a:t>Arvutuskeskus</a:t>
            </a:r>
            <a:r>
              <a:rPr lang="en-US" altLang="en-US" dirty="0"/>
              <a:t> (1981-1986)</a:t>
            </a:r>
          </a:p>
          <a:p>
            <a:pPr>
              <a:buClr>
                <a:srgbClr val="E4067E"/>
              </a:buClr>
            </a:pPr>
            <a:r>
              <a:rPr lang="en-US" altLang="en-US" dirty="0"/>
              <a:t>RPI Eesti </a:t>
            </a:r>
            <a:r>
              <a:rPr lang="en-US" altLang="en-US" dirty="0" err="1"/>
              <a:t>Põllumajandusprojekt</a:t>
            </a:r>
            <a:r>
              <a:rPr lang="en-US" altLang="en-US" dirty="0"/>
              <a:t>, Maa-</a:t>
            </a:r>
            <a:r>
              <a:rPr lang="en-US" altLang="en-US" dirty="0" err="1"/>
              <a:t>ameti</a:t>
            </a:r>
            <a:r>
              <a:rPr lang="en-US" altLang="en-US" dirty="0"/>
              <a:t> </a:t>
            </a:r>
            <a:r>
              <a:rPr lang="en-US" altLang="en-US" dirty="0" err="1"/>
              <a:t>Arenduskeskus</a:t>
            </a:r>
            <a:r>
              <a:rPr lang="en-US" altLang="en-US" dirty="0"/>
              <a:t> (1986-1996)</a:t>
            </a:r>
          </a:p>
          <a:p>
            <a:pPr lvl="1"/>
            <a:r>
              <a:rPr lang="en-US" altLang="en-US" dirty="0"/>
              <a:t>Maade </a:t>
            </a:r>
            <a:r>
              <a:rPr lang="en-US" altLang="en-US" dirty="0" err="1"/>
              <a:t>hindamine</a:t>
            </a:r>
            <a:r>
              <a:rPr lang="en-US" altLang="en-US" dirty="0"/>
              <a:t>, </a:t>
            </a:r>
            <a:r>
              <a:rPr lang="en-US" altLang="en-US" dirty="0" err="1"/>
              <a:t>maamaks</a:t>
            </a:r>
            <a:endParaRPr lang="en-US" altLang="en-US" dirty="0"/>
          </a:p>
          <a:p>
            <a:pPr>
              <a:buClr>
                <a:srgbClr val="E4067E"/>
              </a:buClr>
            </a:pPr>
            <a:r>
              <a:rPr lang="en-US" altLang="en-US" dirty="0"/>
              <a:t>EL Phare </a:t>
            </a:r>
            <a:r>
              <a:rPr lang="en-US" altLang="en-US" dirty="0" err="1"/>
              <a:t>projektid</a:t>
            </a:r>
            <a:r>
              <a:rPr lang="en-US" altLang="en-US" dirty="0"/>
              <a:t>, </a:t>
            </a:r>
            <a:r>
              <a:rPr lang="en-US" altLang="en-US" dirty="0" err="1"/>
              <a:t>Põllumajandusministeerium</a:t>
            </a:r>
            <a:r>
              <a:rPr lang="en-US" altLang="en-US" dirty="0"/>
              <a:t>, </a:t>
            </a:r>
            <a:r>
              <a:rPr lang="en-US" altLang="en-US" dirty="0" err="1"/>
              <a:t>Jäneda</a:t>
            </a:r>
            <a:r>
              <a:rPr lang="en-US" altLang="en-US" dirty="0"/>
              <a:t> ÕNK (1996-2006)</a:t>
            </a:r>
          </a:p>
          <a:p>
            <a:pPr lvl="1"/>
            <a:r>
              <a:rPr lang="en-US" altLang="en-US" dirty="0" err="1"/>
              <a:t>Maailmapanga</a:t>
            </a:r>
            <a:r>
              <a:rPr lang="en-US" altLang="en-US" dirty="0"/>
              <a:t> ja EL </a:t>
            </a:r>
            <a:r>
              <a:rPr lang="en-US" altLang="en-US" dirty="0" err="1"/>
              <a:t>projektid</a:t>
            </a:r>
            <a:r>
              <a:rPr lang="en-US" altLang="en-US" dirty="0"/>
              <a:t>, SAPARD ja MAK</a:t>
            </a:r>
          </a:p>
          <a:p>
            <a:pPr>
              <a:buClr>
                <a:srgbClr val="E4067E"/>
              </a:buClr>
            </a:pPr>
            <a:r>
              <a:rPr lang="en-US" altLang="en-US" dirty="0"/>
              <a:t>Ramboll Eesti AS (2007-2015)</a:t>
            </a:r>
          </a:p>
          <a:p>
            <a:pPr lvl="1"/>
            <a:r>
              <a:rPr lang="en-US" altLang="en-US" dirty="0" err="1"/>
              <a:t>Planeeringud</a:t>
            </a:r>
            <a:r>
              <a:rPr lang="en-US" altLang="en-US" dirty="0"/>
              <a:t>, </a:t>
            </a:r>
            <a:r>
              <a:rPr lang="en-US" altLang="en-US" dirty="0" err="1"/>
              <a:t>uuringud</a:t>
            </a:r>
            <a:r>
              <a:rPr lang="en-US" altLang="en-US" dirty="0"/>
              <a:t> </a:t>
            </a:r>
            <a:r>
              <a:rPr lang="en-US" altLang="en-US" dirty="0" err="1"/>
              <a:t>Maanteeametile</a:t>
            </a:r>
            <a:r>
              <a:rPr lang="en-US" altLang="en-US" dirty="0"/>
              <a:t>, </a:t>
            </a:r>
            <a:r>
              <a:rPr lang="en-US" altLang="en-US" dirty="0" err="1"/>
              <a:t>liiklusuuringud</a:t>
            </a:r>
            <a:r>
              <a:rPr lang="en-US" altLang="en-US" dirty="0"/>
              <a:t>, LOA, </a:t>
            </a:r>
            <a:r>
              <a:rPr lang="en-US" altLang="en-US" dirty="0" err="1"/>
              <a:t>katendi</a:t>
            </a:r>
            <a:r>
              <a:rPr lang="en-US" altLang="en-US" dirty="0"/>
              <a:t> </a:t>
            </a:r>
            <a:r>
              <a:rPr lang="en-US" altLang="en-US" dirty="0" err="1"/>
              <a:t>projekteerimine</a:t>
            </a:r>
            <a:endParaRPr lang="en-US" altLang="en-US" dirty="0"/>
          </a:p>
          <a:p>
            <a:pPr>
              <a:buClr>
                <a:srgbClr val="E4067E"/>
              </a:buClr>
            </a:pPr>
            <a:r>
              <a:rPr lang="en-US" altLang="en-US" dirty="0" err="1"/>
              <a:t>Tallinna</a:t>
            </a:r>
            <a:r>
              <a:rPr lang="en-US" altLang="en-US" dirty="0"/>
              <a:t> </a:t>
            </a:r>
            <a:r>
              <a:rPr lang="en-US" altLang="en-US" dirty="0" err="1"/>
              <a:t>Tehnikaülikool</a:t>
            </a:r>
            <a:r>
              <a:rPr lang="en-US" altLang="en-US" dirty="0"/>
              <a:t> (2012-…) – III </a:t>
            </a:r>
            <a:r>
              <a:rPr lang="en-US" altLang="en-US" dirty="0" err="1"/>
              <a:t>kursuse</a:t>
            </a:r>
            <a:r>
              <a:rPr lang="en-US" altLang="en-US" dirty="0"/>
              <a:t> </a:t>
            </a:r>
            <a:r>
              <a:rPr lang="en-US" altLang="en-US" dirty="0" err="1"/>
              <a:t>teede</a:t>
            </a:r>
            <a:r>
              <a:rPr lang="en-US" altLang="en-US" dirty="0"/>
              <a:t> </a:t>
            </a:r>
            <a:r>
              <a:rPr lang="en-US" altLang="en-US" dirty="0" err="1"/>
              <a:t>projekteerimine</a:t>
            </a:r>
            <a:r>
              <a:rPr lang="en-US" altLang="en-US" dirty="0"/>
              <a:t> + IV </a:t>
            </a:r>
            <a:r>
              <a:rPr lang="en-US" altLang="en-US" dirty="0" err="1"/>
              <a:t>kursuse</a:t>
            </a:r>
            <a:r>
              <a:rPr lang="en-US" altLang="en-US" dirty="0"/>
              <a:t> </a:t>
            </a:r>
            <a:r>
              <a:rPr lang="en-US" altLang="en-US" dirty="0" err="1"/>
              <a:t>ristmikud</a:t>
            </a:r>
            <a:endParaRPr lang="en-US" altLang="en-US" dirty="0"/>
          </a:p>
          <a:p>
            <a:pPr>
              <a:buClr>
                <a:srgbClr val="E4067E"/>
              </a:buClr>
            </a:pPr>
            <a:r>
              <a:rPr lang="en-US" altLang="en-US" dirty="0"/>
              <a:t>T-</a:t>
            </a:r>
            <a:r>
              <a:rPr lang="en-US" altLang="en-US" dirty="0" err="1"/>
              <a:t>Konsult</a:t>
            </a:r>
            <a:r>
              <a:rPr lang="en-US" altLang="en-US" dirty="0"/>
              <a:t> OÜ (2015-…) – </a:t>
            </a:r>
            <a:r>
              <a:rPr lang="en-US" altLang="en-US" dirty="0">
                <a:hlinkClick r:id="rId2"/>
              </a:rPr>
              <a:t>www.t-konsult.ee</a:t>
            </a:r>
            <a:r>
              <a:rPr lang="en-US" altLang="en-US" dirty="0"/>
              <a:t> </a:t>
            </a:r>
          </a:p>
        </p:txBody>
      </p:sp>
    </p:spTree>
    <p:extLst>
      <p:ext uri="{BB962C8B-B14F-4D97-AF65-F5344CB8AC3E}">
        <p14:creationId xmlns:p14="http://schemas.microsoft.com/office/powerpoint/2010/main" val="1476163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8C77C27-899D-B886-03B8-4DBB15F5FB05}"/>
              </a:ext>
            </a:extLst>
          </p:cNvPr>
          <p:cNvSpPr>
            <a:spLocks noGrp="1"/>
          </p:cNvSpPr>
          <p:nvPr>
            <p:ph type="body" sz="quarter" idx="13"/>
          </p:nvPr>
        </p:nvSpPr>
        <p:spPr/>
        <p:txBody>
          <a:bodyPr/>
          <a:lstStyle/>
          <a:p>
            <a:r>
              <a:rPr lang="en-US" dirty="0" err="1"/>
              <a:t>Kontaktid</a:t>
            </a:r>
            <a:endParaRPr lang="en-US" dirty="0"/>
          </a:p>
        </p:txBody>
      </p:sp>
      <p:sp>
        <p:nvSpPr>
          <p:cNvPr id="3" name="Text Placeholder 2">
            <a:extLst>
              <a:ext uri="{FF2B5EF4-FFF2-40B4-BE49-F238E27FC236}">
                <a16:creationId xmlns:a16="http://schemas.microsoft.com/office/drawing/2014/main" id="{229939C5-B239-1E6D-BC86-B9A422C13F2C}"/>
              </a:ext>
            </a:extLst>
          </p:cNvPr>
          <p:cNvSpPr>
            <a:spLocks noGrp="1"/>
          </p:cNvSpPr>
          <p:nvPr>
            <p:ph type="body" sz="quarter" idx="14"/>
          </p:nvPr>
        </p:nvSpPr>
        <p:spPr>
          <a:xfrm>
            <a:off x="124786" y="1754611"/>
            <a:ext cx="4984109" cy="4140200"/>
          </a:xfrm>
        </p:spPr>
        <p:txBody>
          <a:bodyPr/>
          <a:lstStyle/>
          <a:p>
            <a:r>
              <a:rPr lang="en-US" dirty="0">
                <a:hlinkClick r:id="rId2"/>
              </a:rPr>
              <a:t>ain.kendra@taltech.ee</a:t>
            </a:r>
            <a:endParaRPr lang="en-US" dirty="0"/>
          </a:p>
          <a:p>
            <a:r>
              <a:rPr lang="en-US" dirty="0"/>
              <a:t>5171055</a:t>
            </a:r>
          </a:p>
          <a:p>
            <a:r>
              <a:rPr lang="en-US" dirty="0">
                <a:hlinkClick r:id="rId3"/>
              </a:rPr>
              <a:t>ain@t-konsult.ee</a:t>
            </a:r>
            <a:endParaRPr lang="en-US" dirty="0"/>
          </a:p>
          <a:p>
            <a:r>
              <a:rPr lang="en-US" dirty="0" err="1"/>
              <a:t>Treiali</a:t>
            </a:r>
            <a:r>
              <a:rPr lang="en-US" dirty="0"/>
              <a:t> tee 2-205, Peetri</a:t>
            </a:r>
          </a:p>
          <a:p>
            <a:r>
              <a:rPr lang="en-US" dirty="0" err="1"/>
              <a:t>Kontakt</a:t>
            </a:r>
            <a:r>
              <a:rPr lang="en-US" dirty="0"/>
              <a:t> </a:t>
            </a:r>
            <a:r>
              <a:rPr lang="en-US" dirty="0" err="1"/>
              <a:t>Mustamäel</a:t>
            </a:r>
            <a:r>
              <a:rPr lang="en-US" dirty="0"/>
              <a:t> </a:t>
            </a:r>
            <a:r>
              <a:rPr lang="en-US" dirty="0" err="1"/>
              <a:t>tundides</a:t>
            </a:r>
            <a:r>
              <a:rPr lang="en-US" dirty="0"/>
              <a:t> ja </a:t>
            </a:r>
            <a:r>
              <a:rPr lang="en-US" dirty="0" err="1"/>
              <a:t>konsultatsioonid</a:t>
            </a:r>
            <a:r>
              <a:rPr lang="en-US" dirty="0"/>
              <a:t> </a:t>
            </a:r>
            <a:r>
              <a:rPr lang="en-US" dirty="0" err="1"/>
              <a:t>eelkokkuleppel</a:t>
            </a:r>
            <a:endParaRPr lang="en-US" dirty="0"/>
          </a:p>
          <a:p>
            <a:r>
              <a:rPr lang="en-US" dirty="0" err="1"/>
              <a:t>Soovitav</a:t>
            </a:r>
            <a:r>
              <a:rPr lang="en-US" dirty="0"/>
              <a:t> – FB </a:t>
            </a:r>
            <a:r>
              <a:rPr lang="en-US" dirty="0" err="1"/>
              <a:t>keskkonnas</a:t>
            </a:r>
            <a:r>
              <a:rPr lang="en-US" dirty="0"/>
              <a:t> </a:t>
            </a:r>
            <a:r>
              <a:rPr lang="en-US" dirty="0" err="1"/>
              <a:t>vastav</a:t>
            </a:r>
            <a:r>
              <a:rPr lang="en-US" dirty="0"/>
              <a:t> </a:t>
            </a:r>
            <a:r>
              <a:rPr lang="en-US" dirty="0" err="1"/>
              <a:t>grupp</a:t>
            </a:r>
            <a:r>
              <a:rPr lang="en-US" dirty="0"/>
              <a:t> </a:t>
            </a:r>
            <a:r>
              <a:rPr lang="en-US" dirty="0" err="1"/>
              <a:t>operatiivseks</a:t>
            </a:r>
            <a:r>
              <a:rPr lang="en-US" dirty="0"/>
              <a:t> </a:t>
            </a:r>
            <a:r>
              <a:rPr lang="en-US" dirty="0" err="1"/>
              <a:t>infovahetuseks</a:t>
            </a:r>
            <a:r>
              <a:rPr lang="en-US" dirty="0"/>
              <a:t> ja </a:t>
            </a:r>
            <a:r>
              <a:rPr lang="en-US" dirty="0" err="1"/>
              <a:t>konsultatsioonideks</a:t>
            </a:r>
            <a:endParaRPr lang="en-US" dirty="0"/>
          </a:p>
        </p:txBody>
      </p:sp>
      <p:pic>
        <p:nvPicPr>
          <p:cNvPr id="5" name="Picture 4" descr="The image shows an aerial view of an industrial area with an airport, a river, and several buildings, with some text labels indicating addresses and locations.&#10;&#10;AI-generated content may be incorrect.">
            <a:extLst>
              <a:ext uri="{FF2B5EF4-FFF2-40B4-BE49-F238E27FC236}">
                <a16:creationId xmlns:a16="http://schemas.microsoft.com/office/drawing/2014/main" id="{B654B8E6-76D9-FBEC-6638-EF30F75ED0FB}"/>
              </a:ext>
            </a:extLst>
          </p:cNvPr>
          <p:cNvPicPr>
            <a:picLocks noChangeAspect="1"/>
          </p:cNvPicPr>
          <p:nvPr/>
        </p:nvPicPr>
        <p:blipFill>
          <a:blip r:embed="rId4"/>
          <a:stretch>
            <a:fillRect/>
          </a:stretch>
        </p:blipFill>
        <p:spPr>
          <a:xfrm>
            <a:off x="5166537" y="0"/>
            <a:ext cx="7025463" cy="6858000"/>
          </a:xfrm>
          <a:prstGeom prst="rect">
            <a:avLst/>
          </a:prstGeom>
        </p:spPr>
      </p:pic>
      <p:sp>
        <p:nvSpPr>
          <p:cNvPr id="6" name="Arrow: Right 5">
            <a:extLst>
              <a:ext uri="{FF2B5EF4-FFF2-40B4-BE49-F238E27FC236}">
                <a16:creationId xmlns:a16="http://schemas.microsoft.com/office/drawing/2014/main" id="{7A4BBB1B-EA63-4542-D358-99F43BA8F80E}"/>
              </a:ext>
            </a:extLst>
          </p:cNvPr>
          <p:cNvSpPr/>
          <p:nvPr/>
        </p:nvSpPr>
        <p:spPr>
          <a:xfrm rot="6566018">
            <a:off x="10893106" y="5331206"/>
            <a:ext cx="1061207" cy="314587"/>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8191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1A0B5DA-477F-8148-2E9E-4982FFA5C29D}"/>
              </a:ext>
            </a:extLst>
          </p:cNvPr>
          <p:cNvSpPr>
            <a:spLocks noGrp="1"/>
          </p:cNvSpPr>
          <p:nvPr>
            <p:ph type="body" sz="quarter" idx="13"/>
          </p:nvPr>
        </p:nvSpPr>
        <p:spPr/>
        <p:txBody>
          <a:bodyPr/>
          <a:lstStyle/>
          <a:p>
            <a:r>
              <a:rPr lang="en-US" dirty="0"/>
              <a:t>TP – </a:t>
            </a:r>
            <a:r>
              <a:rPr lang="en-US" dirty="0" err="1"/>
              <a:t>raamistik</a:t>
            </a:r>
            <a:r>
              <a:rPr lang="en-US" dirty="0"/>
              <a:t> ja </a:t>
            </a:r>
            <a:r>
              <a:rPr lang="en-US" dirty="0" err="1"/>
              <a:t>põhimõtteid</a:t>
            </a:r>
            <a:endParaRPr lang="en-US" dirty="0"/>
          </a:p>
        </p:txBody>
      </p:sp>
      <p:sp>
        <p:nvSpPr>
          <p:cNvPr id="3" name="Text Placeholder 2">
            <a:extLst>
              <a:ext uri="{FF2B5EF4-FFF2-40B4-BE49-F238E27FC236}">
                <a16:creationId xmlns:a16="http://schemas.microsoft.com/office/drawing/2014/main" id="{4CB2F581-635C-FFC7-B1D2-68A2EE28AC2B}"/>
              </a:ext>
            </a:extLst>
          </p:cNvPr>
          <p:cNvSpPr>
            <a:spLocks noGrp="1"/>
          </p:cNvSpPr>
          <p:nvPr>
            <p:ph type="body" sz="quarter" idx="14"/>
          </p:nvPr>
        </p:nvSpPr>
        <p:spPr>
          <a:xfrm>
            <a:off x="679508" y="1628776"/>
            <a:ext cx="10534592" cy="4140200"/>
          </a:xfrm>
        </p:spPr>
        <p:txBody>
          <a:bodyPr/>
          <a:lstStyle/>
          <a:p>
            <a:r>
              <a:rPr lang="en-US" dirty="0" err="1"/>
              <a:t>Tunnis</a:t>
            </a:r>
            <a:r>
              <a:rPr lang="en-US" dirty="0"/>
              <a:t> </a:t>
            </a:r>
            <a:r>
              <a:rPr lang="en-US" dirty="0" err="1"/>
              <a:t>viibimine</a:t>
            </a:r>
            <a:r>
              <a:rPr lang="en-US" dirty="0"/>
              <a:t> </a:t>
            </a:r>
            <a:r>
              <a:rPr lang="en-US" dirty="0" err="1"/>
              <a:t>ei</a:t>
            </a:r>
            <a:r>
              <a:rPr lang="en-US" dirty="0"/>
              <a:t> ole </a:t>
            </a:r>
            <a:r>
              <a:rPr lang="en-US" dirty="0" err="1"/>
              <a:t>kohustuslik</a:t>
            </a:r>
            <a:r>
              <a:rPr lang="en-US" dirty="0"/>
              <a:t>, </a:t>
            </a:r>
            <a:r>
              <a:rPr lang="en-US" dirty="0" err="1"/>
              <a:t>kuid</a:t>
            </a:r>
            <a:r>
              <a:rPr lang="en-US" dirty="0"/>
              <a:t> </a:t>
            </a:r>
            <a:r>
              <a:rPr lang="en-US" dirty="0" err="1"/>
              <a:t>loenguslaidid</a:t>
            </a:r>
            <a:r>
              <a:rPr lang="en-US" dirty="0"/>
              <a:t> </a:t>
            </a:r>
            <a:r>
              <a:rPr lang="en-US" dirty="0" err="1"/>
              <a:t>ei</a:t>
            </a:r>
            <a:r>
              <a:rPr lang="en-US" dirty="0"/>
              <a:t> </a:t>
            </a:r>
            <a:r>
              <a:rPr lang="en-US" dirty="0" err="1"/>
              <a:t>sisalda</a:t>
            </a:r>
            <a:r>
              <a:rPr lang="en-US" dirty="0"/>
              <a:t> </a:t>
            </a:r>
            <a:r>
              <a:rPr lang="en-US" dirty="0" err="1"/>
              <a:t>kõike</a:t>
            </a:r>
            <a:r>
              <a:rPr lang="en-US" dirty="0"/>
              <a:t> </a:t>
            </a:r>
            <a:r>
              <a:rPr lang="en-US" dirty="0" err="1"/>
              <a:t>vajalikku</a:t>
            </a:r>
            <a:r>
              <a:rPr lang="en-US" dirty="0"/>
              <a:t> </a:t>
            </a:r>
            <a:r>
              <a:rPr lang="en-US" sz="1600" dirty="0"/>
              <a:t>(</a:t>
            </a:r>
            <a:r>
              <a:rPr lang="en-US" sz="1600" dirty="0" err="1"/>
              <a:t>slaidid</a:t>
            </a:r>
            <a:r>
              <a:rPr lang="en-US" sz="1600" dirty="0"/>
              <a:t> = </a:t>
            </a:r>
            <a:r>
              <a:rPr lang="en-US" sz="1600" dirty="0" err="1"/>
              <a:t>eksami</a:t>
            </a:r>
            <a:r>
              <a:rPr lang="en-US" sz="1600" dirty="0"/>
              <a:t> </a:t>
            </a:r>
            <a:r>
              <a:rPr lang="en-US" sz="1600" dirty="0" err="1"/>
              <a:t>miinimum</a:t>
            </a:r>
            <a:r>
              <a:rPr lang="en-US" sz="1600" dirty="0"/>
              <a:t>)</a:t>
            </a:r>
            <a:endParaRPr lang="en-US" dirty="0"/>
          </a:p>
          <a:p>
            <a:r>
              <a:rPr lang="en-US" dirty="0" err="1"/>
              <a:t>Põhiloengud</a:t>
            </a:r>
            <a:r>
              <a:rPr lang="en-US" dirty="0"/>
              <a:t> </a:t>
            </a:r>
            <a:r>
              <a:rPr lang="en-US" dirty="0" err="1"/>
              <a:t>annan</a:t>
            </a:r>
            <a:r>
              <a:rPr lang="en-US" dirty="0"/>
              <a:t> </a:t>
            </a:r>
            <a:r>
              <a:rPr lang="en-US" dirty="0" err="1"/>
              <a:t>ise</a:t>
            </a:r>
            <a:r>
              <a:rPr lang="en-US" dirty="0"/>
              <a:t>, </a:t>
            </a:r>
            <a:r>
              <a:rPr lang="en-US" dirty="0" err="1"/>
              <a:t>kuid</a:t>
            </a:r>
            <a:r>
              <a:rPr lang="en-US" dirty="0"/>
              <a:t> </a:t>
            </a:r>
            <a:r>
              <a:rPr lang="en-US" dirty="0" err="1"/>
              <a:t>kaasan</a:t>
            </a:r>
            <a:r>
              <a:rPr lang="en-US" dirty="0"/>
              <a:t> </a:t>
            </a:r>
            <a:r>
              <a:rPr lang="en-US" dirty="0" err="1"/>
              <a:t>külalisesinejad</a:t>
            </a:r>
            <a:r>
              <a:rPr lang="en-US" dirty="0"/>
              <a:t>:</a:t>
            </a:r>
          </a:p>
          <a:p>
            <a:pPr lvl="1"/>
            <a:r>
              <a:rPr lang="en-US" dirty="0"/>
              <a:t>Jan-Daniel Peterson (</a:t>
            </a:r>
            <a:r>
              <a:rPr lang="en-US" dirty="0" err="1"/>
              <a:t>Reaalprojekt</a:t>
            </a:r>
            <a:r>
              <a:rPr lang="en-US" dirty="0"/>
              <a:t>) ja Antero Thomas </a:t>
            </a:r>
            <a:r>
              <a:rPr lang="en-US" dirty="0" err="1"/>
              <a:t>Allesfeld</a:t>
            </a:r>
            <a:r>
              <a:rPr lang="en-US" dirty="0"/>
              <a:t> (T-</a:t>
            </a:r>
            <a:r>
              <a:rPr lang="en-US" dirty="0" err="1"/>
              <a:t>Konsult</a:t>
            </a:r>
            <a:r>
              <a:rPr lang="en-US" dirty="0"/>
              <a:t>) </a:t>
            </a:r>
            <a:r>
              <a:rPr lang="en-US" dirty="0" err="1"/>
              <a:t>jt</a:t>
            </a:r>
            <a:endParaRPr lang="en-US" dirty="0"/>
          </a:p>
          <a:p>
            <a:r>
              <a:rPr lang="en-US" dirty="0" err="1"/>
              <a:t>Loenguid</a:t>
            </a:r>
            <a:r>
              <a:rPr lang="en-US" dirty="0"/>
              <a:t> </a:t>
            </a:r>
            <a:r>
              <a:rPr lang="en-US" dirty="0" err="1"/>
              <a:t>võrku</a:t>
            </a:r>
            <a:r>
              <a:rPr lang="en-US" dirty="0"/>
              <a:t> </a:t>
            </a:r>
            <a:r>
              <a:rPr lang="en-US" dirty="0" err="1"/>
              <a:t>ei</a:t>
            </a:r>
            <a:r>
              <a:rPr lang="en-US" dirty="0"/>
              <a:t> </a:t>
            </a:r>
            <a:r>
              <a:rPr lang="en-US" dirty="0" err="1"/>
              <a:t>transleeri</a:t>
            </a:r>
            <a:r>
              <a:rPr lang="en-US" dirty="0"/>
              <a:t>, Moodle </a:t>
            </a:r>
            <a:r>
              <a:rPr lang="en-US" dirty="0" err="1"/>
              <a:t>keskkonda</a:t>
            </a:r>
            <a:r>
              <a:rPr lang="en-US" dirty="0"/>
              <a:t> </a:t>
            </a:r>
            <a:r>
              <a:rPr lang="en-US" dirty="0" err="1"/>
              <a:t>ei</a:t>
            </a:r>
            <a:r>
              <a:rPr lang="en-US" dirty="0"/>
              <a:t> </a:t>
            </a:r>
            <a:r>
              <a:rPr lang="en-US" dirty="0" err="1"/>
              <a:t>kasuta</a:t>
            </a:r>
            <a:r>
              <a:rPr lang="en-US" dirty="0"/>
              <a:t> </a:t>
            </a:r>
            <a:r>
              <a:rPr lang="en-US" dirty="0" err="1"/>
              <a:t>kuid</a:t>
            </a:r>
            <a:r>
              <a:rPr lang="en-US" dirty="0"/>
              <a:t> </a:t>
            </a:r>
            <a:r>
              <a:rPr lang="en-US" dirty="0" err="1"/>
              <a:t>ei</a:t>
            </a:r>
            <a:r>
              <a:rPr lang="en-US" dirty="0"/>
              <a:t> </a:t>
            </a:r>
            <a:r>
              <a:rPr lang="en-US" dirty="0" err="1"/>
              <a:t>välista</a:t>
            </a:r>
            <a:r>
              <a:rPr lang="en-US" dirty="0"/>
              <a:t>, et </a:t>
            </a:r>
            <a:r>
              <a:rPr lang="en-US" dirty="0" err="1"/>
              <a:t>mõni</a:t>
            </a:r>
            <a:r>
              <a:rPr lang="en-US" dirty="0"/>
              <a:t> </a:t>
            </a:r>
            <a:r>
              <a:rPr lang="en-US" dirty="0" err="1"/>
              <a:t>tund</a:t>
            </a:r>
            <a:r>
              <a:rPr lang="en-US" dirty="0"/>
              <a:t> </a:t>
            </a:r>
            <a:r>
              <a:rPr lang="en-US" dirty="0" err="1"/>
              <a:t>tuleb</a:t>
            </a:r>
            <a:r>
              <a:rPr lang="en-US" dirty="0"/>
              <a:t> </a:t>
            </a:r>
            <a:r>
              <a:rPr lang="en-US" dirty="0" err="1"/>
              <a:t>Teamsis</a:t>
            </a:r>
            <a:endParaRPr lang="en-US" dirty="0"/>
          </a:p>
          <a:p>
            <a:r>
              <a:rPr lang="en-US" dirty="0" err="1"/>
              <a:t>Kursuse</a:t>
            </a:r>
            <a:r>
              <a:rPr lang="en-US" dirty="0"/>
              <a:t> </a:t>
            </a:r>
            <a:r>
              <a:rPr lang="en-US" dirty="0" err="1"/>
              <a:t>loenguosa</a:t>
            </a:r>
            <a:r>
              <a:rPr lang="en-US" dirty="0"/>
              <a:t> </a:t>
            </a:r>
            <a:r>
              <a:rPr lang="en-US" dirty="0" err="1"/>
              <a:t>lõpuks</a:t>
            </a:r>
            <a:r>
              <a:rPr lang="en-US" dirty="0"/>
              <a:t> </a:t>
            </a:r>
            <a:r>
              <a:rPr lang="en-US" dirty="0" err="1"/>
              <a:t>kirjalik</a:t>
            </a:r>
            <a:r>
              <a:rPr lang="en-US" dirty="0"/>
              <a:t> </a:t>
            </a:r>
            <a:r>
              <a:rPr lang="en-US" dirty="0" err="1"/>
              <a:t>eksam</a:t>
            </a:r>
            <a:r>
              <a:rPr lang="en-US" dirty="0"/>
              <a:t> 10 </a:t>
            </a:r>
            <a:r>
              <a:rPr lang="en-US" dirty="0" err="1"/>
              <a:t>küsimusega</a:t>
            </a:r>
            <a:r>
              <a:rPr lang="en-US" dirty="0"/>
              <a:t> </a:t>
            </a:r>
            <a:r>
              <a:rPr lang="en-US" sz="1600" dirty="0"/>
              <a:t>(</a:t>
            </a:r>
            <a:r>
              <a:rPr lang="en-US" sz="1600" dirty="0" err="1"/>
              <a:t>ei</a:t>
            </a:r>
            <a:r>
              <a:rPr lang="en-US" sz="1600" dirty="0"/>
              <a:t> ole </a:t>
            </a:r>
            <a:r>
              <a:rPr lang="en-US" sz="1600" dirty="0" err="1"/>
              <a:t>loterii-stiilis</a:t>
            </a:r>
            <a:r>
              <a:rPr lang="en-US" sz="1600" dirty="0"/>
              <a:t>; </a:t>
            </a:r>
            <a:r>
              <a:rPr lang="en-US" sz="1600" dirty="0" err="1"/>
              <a:t>ilma</a:t>
            </a:r>
            <a:r>
              <a:rPr lang="en-US" sz="1600" dirty="0"/>
              <a:t> </a:t>
            </a:r>
            <a:r>
              <a:rPr lang="en-US" sz="1600" dirty="0" err="1"/>
              <a:t>igasuguste</a:t>
            </a:r>
            <a:r>
              <a:rPr lang="en-US" sz="1600" dirty="0"/>
              <a:t> </a:t>
            </a:r>
            <a:r>
              <a:rPr lang="en-US" sz="1600" dirty="0" err="1"/>
              <a:t>abivahenditeta</a:t>
            </a:r>
            <a:r>
              <a:rPr lang="en-US" sz="1600" dirty="0"/>
              <a:t>)</a:t>
            </a:r>
            <a:endParaRPr lang="en-US" dirty="0"/>
          </a:p>
          <a:p>
            <a:pPr lvl="1"/>
            <a:r>
              <a:rPr lang="en-US" dirty="0" err="1"/>
              <a:t>vaja</a:t>
            </a:r>
            <a:r>
              <a:rPr lang="en-US" dirty="0"/>
              <a:t> &gt;50% </a:t>
            </a:r>
            <a:r>
              <a:rPr lang="en-US" dirty="0" err="1"/>
              <a:t>õiget</a:t>
            </a:r>
            <a:r>
              <a:rPr lang="en-US" dirty="0"/>
              <a:t>, </a:t>
            </a:r>
            <a:r>
              <a:rPr lang="en-US" dirty="0" err="1"/>
              <a:t>võimalik</a:t>
            </a:r>
            <a:r>
              <a:rPr lang="en-US" dirty="0"/>
              <a:t> </a:t>
            </a:r>
            <a:r>
              <a:rPr lang="en-US" dirty="0" err="1"/>
              <a:t>korrata</a:t>
            </a:r>
            <a:r>
              <a:rPr lang="en-US" dirty="0"/>
              <a:t> – </a:t>
            </a:r>
            <a:r>
              <a:rPr lang="en-US" dirty="0" err="1"/>
              <a:t>parim</a:t>
            </a:r>
            <a:r>
              <a:rPr lang="en-US" dirty="0"/>
              <a:t> </a:t>
            </a:r>
            <a:r>
              <a:rPr lang="en-US" dirty="0" err="1"/>
              <a:t>tulemus</a:t>
            </a:r>
            <a:r>
              <a:rPr lang="en-US" dirty="0"/>
              <a:t> </a:t>
            </a:r>
            <a:r>
              <a:rPr lang="en-US" dirty="0" err="1"/>
              <a:t>jääb</a:t>
            </a:r>
            <a:r>
              <a:rPr lang="en-US" dirty="0"/>
              <a:t> </a:t>
            </a:r>
            <a:r>
              <a:rPr lang="en-US" dirty="0" err="1"/>
              <a:t>kirja</a:t>
            </a:r>
            <a:endParaRPr lang="en-US" dirty="0"/>
          </a:p>
          <a:p>
            <a:r>
              <a:rPr lang="en-US" dirty="0" err="1"/>
              <a:t>Harjutuste</a:t>
            </a:r>
            <a:r>
              <a:rPr lang="en-US" dirty="0"/>
              <a:t> </a:t>
            </a:r>
            <a:r>
              <a:rPr lang="en-US" dirty="0" err="1"/>
              <a:t>osa</a:t>
            </a:r>
            <a:r>
              <a:rPr lang="en-US" dirty="0"/>
              <a:t> </a:t>
            </a:r>
            <a:r>
              <a:rPr lang="en-US" dirty="0" err="1"/>
              <a:t>lõpuks</a:t>
            </a:r>
            <a:r>
              <a:rPr lang="en-US" dirty="0"/>
              <a:t> </a:t>
            </a:r>
            <a:r>
              <a:rPr lang="en-US" dirty="0" err="1"/>
              <a:t>viis</a:t>
            </a:r>
            <a:r>
              <a:rPr lang="en-US" dirty="0"/>
              <a:t> </a:t>
            </a:r>
            <a:r>
              <a:rPr lang="en-US" dirty="0" err="1"/>
              <a:t>ülesannet</a:t>
            </a:r>
            <a:r>
              <a:rPr lang="en-US" dirty="0"/>
              <a:t> (</a:t>
            </a:r>
            <a:r>
              <a:rPr lang="en-US" dirty="0" err="1"/>
              <a:t>kui</a:t>
            </a:r>
            <a:r>
              <a:rPr lang="en-US" dirty="0"/>
              <a:t> 10 </a:t>
            </a:r>
            <a:r>
              <a:rPr lang="en-US" dirty="0" err="1"/>
              <a:t>küsimuse</a:t>
            </a:r>
            <a:r>
              <a:rPr lang="en-US" dirty="0"/>
              <a:t> </a:t>
            </a:r>
            <a:r>
              <a:rPr lang="en-US" dirty="0" err="1"/>
              <a:t>eksami</a:t>
            </a:r>
            <a:r>
              <a:rPr lang="en-US" dirty="0"/>
              <a:t> </a:t>
            </a:r>
            <a:r>
              <a:rPr lang="en-US" dirty="0" err="1"/>
              <a:t>lävend</a:t>
            </a:r>
            <a:r>
              <a:rPr lang="en-US" dirty="0"/>
              <a:t> </a:t>
            </a:r>
            <a:r>
              <a:rPr lang="en-US" dirty="0" err="1"/>
              <a:t>käes</a:t>
            </a:r>
            <a:r>
              <a:rPr lang="en-US" dirty="0"/>
              <a:t>)</a:t>
            </a:r>
          </a:p>
          <a:p>
            <a:pPr lvl="1"/>
            <a:r>
              <a:rPr lang="en-US" dirty="0" err="1"/>
              <a:t>Lubatud</a:t>
            </a:r>
            <a:r>
              <a:rPr lang="en-US" dirty="0"/>
              <a:t> </a:t>
            </a:r>
            <a:r>
              <a:rPr lang="en-US" dirty="0" err="1"/>
              <a:t>kalkulaator</a:t>
            </a:r>
            <a:r>
              <a:rPr lang="en-US" dirty="0"/>
              <a:t> ja </a:t>
            </a:r>
            <a:r>
              <a:rPr lang="en-US" dirty="0" err="1"/>
              <a:t>ainult</a:t>
            </a:r>
            <a:r>
              <a:rPr lang="en-US" dirty="0"/>
              <a:t> </a:t>
            </a:r>
            <a:r>
              <a:rPr lang="en-US" dirty="0" err="1"/>
              <a:t>paberkandjal</a:t>
            </a:r>
            <a:r>
              <a:rPr lang="en-US" dirty="0"/>
              <a:t> </a:t>
            </a:r>
            <a:r>
              <a:rPr lang="en-US" dirty="0" err="1"/>
              <a:t>abivahendid</a:t>
            </a:r>
            <a:r>
              <a:rPr lang="en-US" dirty="0"/>
              <a:t>, </a:t>
            </a:r>
            <a:r>
              <a:rPr lang="en-US" dirty="0" err="1"/>
              <a:t>vaja</a:t>
            </a:r>
            <a:r>
              <a:rPr lang="en-US" dirty="0"/>
              <a:t> </a:t>
            </a:r>
            <a:r>
              <a:rPr lang="en-US" dirty="0" err="1"/>
              <a:t>samuti</a:t>
            </a:r>
            <a:r>
              <a:rPr lang="en-US" dirty="0"/>
              <a:t> &gt;50%</a:t>
            </a:r>
          </a:p>
          <a:p>
            <a:r>
              <a:rPr lang="en-US" dirty="0" err="1"/>
              <a:t>Iseseisev</a:t>
            </a:r>
            <a:r>
              <a:rPr lang="en-US" dirty="0"/>
              <a:t> </a:t>
            </a:r>
            <a:r>
              <a:rPr lang="en-US" dirty="0" err="1"/>
              <a:t>töö</a:t>
            </a:r>
            <a:r>
              <a:rPr lang="en-US" dirty="0"/>
              <a:t> – </a:t>
            </a:r>
            <a:r>
              <a:rPr lang="en-US" dirty="0" err="1"/>
              <a:t>eskiisprojekt</a:t>
            </a:r>
            <a:endParaRPr lang="en-US" dirty="0"/>
          </a:p>
          <a:p>
            <a:pPr lvl="1"/>
            <a:r>
              <a:rPr lang="en-US" dirty="0" err="1"/>
              <a:t>Soovitav</a:t>
            </a:r>
            <a:r>
              <a:rPr lang="en-US" dirty="0"/>
              <a:t> </a:t>
            </a:r>
            <a:r>
              <a:rPr lang="en-US" dirty="0" err="1"/>
              <a:t>kasutada</a:t>
            </a:r>
            <a:r>
              <a:rPr lang="en-US" dirty="0"/>
              <a:t> </a:t>
            </a:r>
            <a:r>
              <a:rPr lang="en-US" dirty="0" err="1"/>
              <a:t>Autodeski</a:t>
            </a:r>
            <a:r>
              <a:rPr lang="en-US" dirty="0"/>
              <a:t> </a:t>
            </a:r>
            <a:r>
              <a:rPr lang="en-US" dirty="0" err="1"/>
              <a:t>tarkvara</a:t>
            </a:r>
            <a:r>
              <a:rPr lang="en-US" dirty="0"/>
              <a:t>, </a:t>
            </a:r>
            <a:r>
              <a:rPr lang="en-US" dirty="0" err="1"/>
              <a:t>projekt</a:t>
            </a:r>
            <a:r>
              <a:rPr lang="en-US" dirty="0"/>
              <a:t> </a:t>
            </a:r>
            <a:r>
              <a:rPr lang="en-US" dirty="0" err="1"/>
              <a:t>esitada</a:t>
            </a:r>
            <a:r>
              <a:rPr lang="en-US" dirty="0"/>
              <a:t> </a:t>
            </a:r>
            <a:r>
              <a:rPr lang="en-US" dirty="0" err="1"/>
              <a:t>elektrooniliselt</a:t>
            </a:r>
            <a:r>
              <a:rPr lang="en-US" dirty="0"/>
              <a:t> (</a:t>
            </a:r>
            <a:r>
              <a:rPr lang="en-US" dirty="0" err="1"/>
              <a:t>seletuskiri</a:t>
            </a:r>
            <a:r>
              <a:rPr lang="en-US" dirty="0"/>
              <a:t> ja </a:t>
            </a:r>
            <a:r>
              <a:rPr lang="en-US" dirty="0" err="1"/>
              <a:t>joonised</a:t>
            </a:r>
            <a:r>
              <a:rPr lang="en-US" dirty="0"/>
              <a:t> – pdf)</a:t>
            </a:r>
          </a:p>
          <a:p>
            <a:r>
              <a:rPr lang="en-US" dirty="0"/>
              <a:t>Hinne </a:t>
            </a:r>
            <a:r>
              <a:rPr lang="en-US" dirty="0" err="1"/>
              <a:t>tuleneb</a:t>
            </a:r>
            <a:r>
              <a:rPr lang="en-US" dirty="0"/>
              <a:t> </a:t>
            </a:r>
            <a:r>
              <a:rPr lang="en-US" dirty="0" err="1"/>
              <a:t>küsimustest</a:t>
            </a:r>
            <a:r>
              <a:rPr lang="en-US" dirty="0"/>
              <a:t> + </a:t>
            </a:r>
            <a:r>
              <a:rPr lang="en-US" dirty="0" err="1"/>
              <a:t>ülesannetest</a:t>
            </a:r>
            <a:r>
              <a:rPr lang="en-US" dirty="0"/>
              <a:t> (50/50) ja </a:t>
            </a:r>
            <a:r>
              <a:rPr lang="en-US" dirty="0" err="1"/>
              <a:t>projekt</a:t>
            </a:r>
            <a:r>
              <a:rPr lang="en-US" dirty="0"/>
              <a:t> </a:t>
            </a:r>
            <a:r>
              <a:rPr lang="en-US" dirty="0" err="1"/>
              <a:t>võib</a:t>
            </a:r>
            <a:r>
              <a:rPr lang="en-US" dirty="0"/>
              <a:t> </a:t>
            </a:r>
            <a:r>
              <a:rPr lang="en-US" dirty="0" err="1"/>
              <a:t>seda</a:t>
            </a:r>
            <a:r>
              <a:rPr lang="en-US" dirty="0"/>
              <a:t> </a:t>
            </a:r>
            <a:r>
              <a:rPr lang="en-US" dirty="0" err="1"/>
              <a:t>muuta</a:t>
            </a:r>
            <a:r>
              <a:rPr lang="en-US" dirty="0"/>
              <a:t> </a:t>
            </a:r>
            <a:r>
              <a:rPr lang="en-US" dirty="0" err="1"/>
              <a:t>ühe</a:t>
            </a:r>
            <a:r>
              <a:rPr lang="en-US" dirty="0"/>
              <a:t> </a:t>
            </a:r>
            <a:r>
              <a:rPr lang="en-US" dirty="0" err="1"/>
              <a:t>palli</a:t>
            </a:r>
            <a:r>
              <a:rPr lang="en-US" dirty="0"/>
              <a:t> </a:t>
            </a:r>
            <a:r>
              <a:rPr lang="en-US" dirty="0" err="1"/>
              <a:t>piires</a:t>
            </a:r>
            <a:r>
              <a:rPr lang="en-US" dirty="0"/>
              <a:t> (</a:t>
            </a:r>
            <a:r>
              <a:rPr lang="en-US" dirty="0" err="1"/>
              <a:t>üles</a:t>
            </a:r>
            <a:r>
              <a:rPr lang="en-US" dirty="0"/>
              <a:t>-alla)</a:t>
            </a:r>
          </a:p>
        </p:txBody>
      </p:sp>
    </p:spTree>
    <p:extLst>
      <p:ext uri="{BB962C8B-B14F-4D97-AF65-F5344CB8AC3E}">
        <p14:creationId xmlns:p14="http://schemas.microsoft.com/office/powerpoint/2010/main" val="29930436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CED136D-8A12-4FBF-914C-3ADF9C72E656}"/>
              </a:ext>
            </a:extLst>
          </p:cNvPr>
          <p:cNvSpPr>
            <a:spLocks noGrp="1"/>
          </p:cNvSpPr>
          <p:nvPr>
            <p:ph type="body" sz="quarter" idx="13"/>
          </p:nvPr>
        </p:nvSpPr>
        <p:spPr/>
        <p:txBody>
          <a:bodyPr/>
          <a:lstStyle/>
          <a:p>
            <a:r>
              <a:rPr lang="en-US" dirty="0" err="1"/>
              <a:t>Sissejuhatavalt</a:t>
            </a:r>
            <a:r>
              <a:rPr lang="en-US" dirty="0"/>
              <a:t> </a:t>
            </a:r>
            <a:r>
              <a:rPr lang="en-US" dirty="0" err="1"/>
              <a:t>mõned</a:t>
            </a:r>
            <a:r>
              <a:rPr lang="en-US" dirty="0"/>
              <a:t> </a:t>
            </a:r>
            <a:r>
              <a:rPr lang="en-US" dirty="0" err="1"/>
              <a:t>terminid</a:t>
            </a:r>
            <a:endParaRPr lang="en-US" dirty="0"/>
          </a:p>
        </p:txBody>
      </p:sp>
      <p:sp>
        <p:nvSpPr>
          <p:cNvPr id="3" name="Text Placeholder 2">
            <a:extLst>
              <a:ext uri="{FF2B5EF4-FFF2-40B4-BE49-F238E27FC236}">
                <a16:creationId xmlns:a16="http://schemas.microsoft.com/office/drawing/2014/main" id="{6B946424-BA85-7C08-D748-2BEC6935697B}"/>
              </a:ext>
            </a:extLst>
          </p:cNvPr>
          <p:cNvSpPr>
            <a:spLocks noGrp="1"/>
          </p:cNvSpPr>
          <p:nvPr>
            <p:ph type="body" sz="quarter" idx="14"/>
          </p:nvPr>
        </p:nvSpPr>
        <p:spPr>
          <a:xfrm>
            <a:off x="1837267" y="1628776"/>
            <a:ext cx="9499600" cy="4140200"/>
          </a:xfrm>
        </p:spPr>
        <p:txBody>
          <a:bodyPr/>
          <a:lstStyle/>
          <a:p>
            <a:r>
              <a:rPr lang="en-US" dirty="0"/>
              <a:t>AKÖL = </a:t>
            </a:r>
            <a:r>
              <a:rPr lang="en-US" dirty="0" err="1"/>
              <a:t>aasta</a:t>
            </a:r>
            <a:r>
              <a:rPr lang="en-US" dirty="0"/>
              <a:t> </a:t>
            </a:r>
            <a:r>
              <a:rPr lang="en-US" dirty="0" err="1"/>
              <a:t>keskmine</a:t>
            </a:r>
            <a:r>
              <a:rPr lang="en-US" dirty="0"/>
              <a:t> </a:t>
            </a:r>
            <a:r>
              <a:rPr lang="en-US" dirty="0" err="1"/>
              <a:t>ööpäevane</a:t>
            </a:r>
            <a:r>
              <a:rPr lang="en-US" dirty="0"/>
              <a:t> </a:t>
            </a:r>
            <a:r>
              <a:rPr lang="en-US" dirty="0" err="1"/>
              <a:t>liiklussagedus</a:t>
            </a:r>
            <a:r>
              <a:rPr lang="en-US" dirty="0"/>
              <a:t> – </a:t>
            </a:r>
            <a:r>
              <a:rPr lang="en-US" dirty="0" err="1"/>
              <a:t>sõidukite</a:t>
            </a:r>
            <a:r>
              <a:rPr lang="en-US" dirty="0"/>
              <a:t> </a:t>
            </a:r>
            <a:r>
              <a:rPr lang="en-US" dirty="0" err="1"/>
              <a:t>arv</a:t>
            </a:r>
            <a:r>
              <a:rPr lang="en-US" dirty="0"/>
              <a:t> </a:t>
            </a:r>
            <a:r>
              <a:rPr lang="en-US" dirty="0" err="1"/>
              <a:t>ristlõikes</a:t>
            </a:r>
            <a:endParaRPr lang="en-US" dirty="0"/>
          </a:p>
          <a:p>
            <a:pPr lvl="1"/>
            <a:r>
              <a:rPr lang="en-US" dirty="0" err="1"/>
              <a:t>Normtelg</a:t>
            </a:r>
            <a:r>
              <a:rPr lang="en-US" dirty="0"/>
              <a:t> = </a:t>
            </a:r>
            <a:r>
              <a:rPr lang="en-US" dirty="0" err="1"/>
              <a:t>katendiarvutuseks</a:t>
            </a:r>
            <a:r>
              <a:rPr lang="en-US" dirty="0"/>
              <a:t> </a:t>
            </a:r>
            <a:r>
              <a:rPr lang="en-US" dirty="0" err="1"/>
              <a:t>koormus</a:t>
            </a:r>
            <a:r>
              <a:rPr lang="en-US" dirty="0"/>
              <a:t> </a:t>
            </a:r>
            <a:r>
              <a:rPr lang="en-US" dirty="0" err="1"/>
              <a:t>taandatud</a:t>
            </a:r>
            <a:r>
              <a:rPr lang="en-US" dirty="0"/>
              <a:t> 10-tonnisteks </a:t>
            </a:r>
            <a:r>
              <a:rPr lang="en-US" dirty="0" err="1"/>
              <a:t>telgedeks</a:t>
            </a:r>
            <a:endParaRPr lang="en-US" dirty="0"/>
          </a:p>
          <a:p>
            <a:r>
              <a:rPr lang="en-US" dirty="0"/>
              <a:t>Tee = </a:t>
            </a:r>
            <a:r>
              <a:rPr lang="en-US" dirty="0" err="1"/>
              <a:t>tänav</a:t>
            </a:r>
            <a:r>
              <a:rPr lang="en-US" dirty="0"/>
              <a:t> (</a:t>
            </a:r>
            <a:r>
              <a:rPr lang="en-US" dirty="0" err="1"/>
              <a:t>asulasisene</a:t>
            </a:r>
            <a:r>
              <a:rPr lang="en-US" dirty="0"/>
              <a:t> tee) vs </a:t>
            </a:r>
            <a:r>
              <a:rPr lang="en-US" dirty="0" err="1"/>
              <a:t>maantee</a:t>
            </a:r>
            <a:r>
              <a:rPr lang="en-US" dirty="0"/>
              <a:t> (</a:t>
            </a:r>
            <a:r>
              <a:rPr lang="en-US" dirty="0" err="1"/>
              <a:t>asulaväline</a:t>
            </a:r>
            <a:r>
              <a:rPr lang="en-US" dirty="0"/>
              <a:t> tee)</a:t>
            </a:r>
          </a:p>
          <a:p>
            <a:pPr lvl="1"/>
            <a:r>
              <a:rPr lang="en-US" dirty="0" err="1"/>
              <a:t>Haldusjaotuse</a:t>
            </a:r>
            <a:r>
              <a:rPr lang="en-US" dirty="0"/>
              <a:t> </a:t>
            </a:r>
            <a:r>
              <a:rPr lang="en-US" dirty="0" err="1"/>
              <a:t>seaduse</a:t>
            </a:r>
            <a:r>
              <a:rPr lang="en-US" dirty="0"/>
              <a:t> </a:t>
            </a:r>
            <a:r>
              <a:rPr lang="en-US" dirty="0" err="1"/>
              <a:t>järgi</a:t>
            </a:r>
            <a:r>
              <a:rPr lang="en-US" dirty="0"/>
              <a:t> </a:t>
            </a:r>
            <a:r>
              <a:rPr lang="en-US" dirty="0" err="1"/>
              <a:t>kuulub</a:t>
            </a:r>
            <a:r>
              <a:rPr lang="en-US" dirty="0"/>
              <a:t> ka </a:t>
            </a:r>
            <a:r>
              <a:rPr lang="en-US" dirty="0" err="1"/>
              <a:t>küla</a:t>
            </a:r>
            <a:r>
              <a:rPr lang="en-US" dirty="0"/>
              <a:t> </a:t>
            </a:r>
            <a:r>
              <a:rPr lang="en-US" dirty="0" err="1"/>
              <a:t>asulate</a:t>
            </a:r>
            <a:r>
              <a:rPr lang="en-US" dirty="0"/>
              <a:t> </a:t>
            </a:r>
            <a:r>
              <a:rPr lang="en-US" dirty="0" err="1"/>
              <a:t>hulka</a:t>
            </a:r>
            <a:endParaRPr lang="en-US" dirty="0"/>
          </a:p>
          <a:p>
            <a:r>
              <a:rPr lang="en-US" dirty="0"/>
              <a:t>EVS = Eesti </a:t>
            </a:r>
            <a:r>
              <a:rPr lang="en-US" dirty="0" err="1"/>
              <a:t>Vabariigi</a:t>
            </a:r>
            <a:r>
              <a:rPr lang="en-US" dirty="0"/>
              <a:t> Standard</a:t>
            </a:r>
          </a:p>
          <a:p>
            <a:r>
              <a:rPr lang="en-US" dirty="0"/>
              <a:t>MKM = </a:t>
            </a:r>
            <a:r>
              <a:rPr lang="en-US" dirty="0" err="1"/>
              <a:t>MitteKompetentsi</a:t>
            </a:r>
            <a:r>
              <a:rPr lang="en-US" dirty="0"/>
              <a:t> </a:t>
            </a:r>
            <a:r>
              <a:rPr lang="en-US" dirty="0" err="1"/>
              <a:t>Ministeerium</a:t>
            </a:r>
            <a:endParaRPr lang="en-US" dirty="0"/>
          </a:p>
          <a:p>
            <a:r>
              <a:rPr lang="en-US" dirty="0" err="1"/>
              <a:t>TrAm</a:t>
            </a:r>
            <a:r>
              <a:rPr lang="en-US" dirty="0"/>
              <a:t> (ka </a:t>
            </a:r>
            <a:r>
              <a:rPr lang="en-US" dirty="0" err="1"/>
              <a:t>TRAm</a:t>
            </a:r>
            <a:r>
              <a:rPr lang="en-US" dirty="0"/>
              <a:t>) = </a:t>
            </a:r>
            <a:r>
              <a:rPr lang="en-US" dirty="0" err="1"/>
              <a:t>Transpordiamet</a:t>
            </a:r>
            <a:endParaRPr lang="en-US" dirty="0"/>
          </a:p>
          <a:p>
            <a:r>
              <a:rPr lang="en-US" dirty="0" err="1"/>
              <a:t>Ekspert</a:t>
            </a:r>
            <a:r>
              <a:rPr lang="en-US" dirty="0"/>
              <a:t> = </a:t>
            </a:r>
            <a:r>
              <a:rPr lang="en-US" dirty="0" err="1"/>
              <a:t>isehakanu</a:t>
            </a:r>
            <a:r>
              <a:rPr lang="en-US" dirty="0"/>
              <a:t> </a:t>
            </a:r>
            <a:r>
              <a:rPr lang="en-US" dirty="0" err="1"/>
              <a:t>tiitel</a:t>
            </a:r>
            <a:r>
              <a:rPr lang="en-US" dirty="0"/>
              <a:t> - </a:t>
            </a:r>
            <a:r>
              <a:rPr lang="en-US" dirty="0" err="1"/>
              <a:t>piisav</a:t>
            </a:r>
            <a:r>
              <a:rPr lang="en-US" dirty="0"/>
              <a:t> et </a:t>
            </a:r>
            <a:r>
              <a:rPr lang="en-US" dirty="0" err="1"/>
              <a:t>avaldada</a:t>
            </a:r>
            <a:r>
              <a:rPr lang="en-US" dirty="0"/>
              <a:t> </a:t>
            </a:r>
            <a:r>
              <a:rPr lang="en-US" dirty="0" err="1"/>
              <a:t>arvamust</a:t>
            </a:r>
            <a:r>
              <a:rPr lang="en-US" dirty="0"/>
              <a:t>, </a:t>
            </a:r>
            <a:r>
              <a:rPr lang="en-US" b="1" dirty="0" err="1"/>
              <a:t>asja</a:t>
            </a:r>
            <a:r>
              <a:rPr lang="en-US" dirty="0" err="1"/>
              <a:t>tundja</a:t>
            </a:r>
            <a:r>
              <a:rPr lang="en-US" dirty="0"/>
              <a:t> - </a:t>
            </a:r>
            <a:r>
              <a:rPr lang="en-US" dirty="0" err="1"/>
              <a:t>kohtukõlbulik</a:t>
            </a:r>
            <a:endParaRPr lang="en-US" dirty="0"/>
          </a:p>
        </p:txBody>
      </p:sp>
    </p:spTree>
    <p:extLst>
      <p:ext uri="{BB962C8B-B14F-4D97-AF65-F5344CB8AC3E}">
        <p14:creationId xmlns:p14="http://schemas.microsoft.com/office/powerpoint/2010/main" val="41239350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FEB9F05-9C95-9C3F-783C-82811A2870E9}"/>
              </a:ext>
            </a:extLst>
          </p:cNvPr>
          <p:cNvSpPr>
            <a:spLocks noGrp="1"/>
          </p:cNvSpPr>
          <p:nvPr>
            <p:ph type="body" sz="quarter" idx="13"/>
          </p:nvPr>
        </p:nvSpPr>
        <p:spPr/>
        <p:txBody>
          <a:bodyPr/>
          <a:lstStyle/>
          <a:p>
            <a:r>
              <a:rPr lang="en-US" dirty="0" err="1"/>
              <a:t>Kursuse</a:t>
            </a:r>
            <a:r>
              <a:rPr lang="en-US" dirty="0"/>
              <a:t> </a:t>
            </a:r>
            <a:r>
              <a:rPr lang="en-US" dirty="0" err="1"/>
              <a:t>jaoks</a:t>
            </a:r>
            <a:r>
              <a:rPr lang="en-US" dirty="0"/>
              <a:t> </a:t>
            </a:r>
            <a:r>
              <a:rPr lang="en-US" dirty="0" err="1"/>
              <a:t>põhilised</a:t>
            </a:r>
            <a:r>
              <a:rPr lang="en-US" dirty="0"/>
              <a:t> </a:t>
            </a:r>
            <a:r>
              <a:rPr lang="en-US" dirty="0" err="1"/>
              <a:t>allikad</a:t>
            </a:r>
            <a:endParaRPr lang="en-US" dirty="0"/>
          </a:p>
        </p:txBody>
      </p:sp>
      <p:sp>
        <p:nvSpPr>
          <p:cNvPr id="3" name="Text Placeholder 2">
            <a:extLst>
              <a:ext uri="{FF2B5EF4-FFF2-40B4-BE49-F238E27FC236}">
                <a16:creationId xmlns:a16="http://schemas.microsoft.com/office/drawing/2014/main" id="{95FF1DD4-52E3-3BF8-609A-135F2ABADBB7}"/>
              </a:ext>
            </a:extLst>
          </p:cNvPr>
          <p:cNvSpPr>
            <a:spLocks noGrp="1"/>
          </p:cNvSpPr>
          <p:nvPr>
            <p:ph type="body" sz="quarter" idx="14"/>
          </p:nvPr>
        </p:nvSpPr>
        <p:spPr>
          <a:xfrm>
            <a:off x="479424" y="1149354"/>
            <a:ext cx="10423609" cy="4664076"/>
          </a:xfrm>
        </p:spPr>
        <p:txBody>
          <a:bodyPr>
            <a:normAutofit lnSpcReduction="10000"/>
          </a:bodyPr>
          <a:lstStyle/>
          <a:p>
            <a:r>
              <a:rPr lang="en-US" dirty="0" err="1"/>
              <a:t>Ehitusseadustik</a:t>
            </a:r>
            <a:r>
              <a:rPr lang="en-US" dirty="0"/>
              <a:t> (</a:t>
            </a:r>
            <a:r>
              <a:rPr lang="en-US" dirty="0" err="1"/>
              <a:t>EhS</a:t>
            </a:r>
            <a:r>
              <a:rPr lang="en-US" dirty="0"/>
              <a:t>), </a:t>
            </a:r>
            <a:r>
              <a:rPr lang="en-US" dirty="0" err="1"/>
              <a:t>liiklusseadus</a:t>
            </a:r>
            <a:r>
              <a:rPr lang="en-US" dirty="0"/>
              <a:t> (LS)</a:t>
            </a:r>
          </a:p>
          <a:p>
            <a:r>
              <a:rPr lang="en-US" dirty="0" err="1"/>
              <a:t>Kliimaministri</a:t>
            </a:r>
            <a:r>
              <a:rPr lang="en-US" dirty="0"/>
              <a:t> </a:t>
            </a:r>
            <a:r>
              <a:rPr lang="en-US" dirty="0" err="1"/>
              <a:t>määrus</a:t>
            </a:r>
            <a:r>
              <a:rPr lang="en-US" dirty="0"/>
              <a:t> 71 – Tee </a:t>
            </a:r>
            <a:r>
              <a:rPr lang="en-US" dirty="0" err="1"/>
              <a:t>projekteerimisnorm</a:t>
            </a:r>
            <a:r>
              <a:rPr lang="en-US" dirty="0"/>
              <a:t> (2023) = M71</a:t>
            </a:r>
          </a:p>
          <a:p>
            <a:r>
              <a:rPr lang="en-US" dirty="0"/>
              <a:t>EVS 843:2016 </a:t>
            </a:r>
            <a:r>
              <a:rPr lang="en-US" dirty="0" err="1"/>
              <a:t>Linnatänavad</a:t>
            </a:r>
            <a:r>
              <a:rPr lang="en-US" dirty="0"/>
              <a:t> </a:t>
            </a:r>
          </a:p>
          <a:p>
            <a:r>
              <a:rPr lang="en-US" dirty="0"/>
              <a:t>MTM </a:t>
            </a:r>
            <a:r>
              <a:rPr lang="en-US" dirty="0" err="1"/>
              <a:t>määrus</a:t>
            </a:r>
            <a:r>
              <a:rPr lang="en-US" dirty="0"/>
              <a:t> 2 (2020) Tee </a:t>
            </a:r>
            <a:r>
              <a:rPr lang="en-US" dirty="0" err="1"/>
              <a:t>ehitusprojektile</a:t>
            </a:r>
            <a:r>
              <a:rPr lang="en-US" dirty="0"/>
              <a:t> </a:t>
            </a:r>
            <a:r>
              <a:rPr lang="en-US" dirty="0" err="1"/>
              <a:t>esitatavad</a:t>
            </a:r>
            <a:r>
              <a:rPr lang="en-US" dirty="0"/>
              <a:t> </a:t>
            </a:r>
            <a:r>
              <a:rPr lang="en-US" dirty="0" err="1"/>
              <a:t>nõuded</a:t>
            </a:r>
            <a:r>
              <a:rPr lang="en-US" dirty="0"/>
              <a:t> = M2</a:t>
            </a:r>
          </a:p>
          <a:p>
            <a:r>
              <a:rPr lang="en-US" dirty="0"/>
              <a:t>MTM </a:t>
            </a:r>
            <a:r>
              <a:rPr lang="en-US" dirty="0" err="1"/>
              <a:t>määrus</a:t>
            </a:r>
            <a:r>
              <a:rPr lang="en-US" dirty="0"/>
              <a:t> 101 (2015/2024) </a:t>
            </a:r>
            <a:r>
              <a:rPr lang="en-US" dirty="0" err="1"/>
              <a:t>Kvaliteedinõuded</a:t>
            </a:r>
            <a:r>
              <a:rPr lang="en-US" dirty="0"/>
              <a:t> = M101</a:t>
            </a:r>
          </a:p>
          <a:p>
            <a:r>
              <a:rPr lang="en-US" dirty="0" err="1"/>
              <a:t>Transpordiameti</a:t>
            </a:r>
            <a:r>
              <a:rPr lang="en-US" dirty="0"/>
              <a:t> </a:t>
            </a:r>
            <a:r>
              <a:rPr lang="en-US" dirty="0" err="1"/>
              <a:t>juhendid</a:t>
            </a:r>
            <a:r>
              <a:rPr lang="en-US" dirty="0"/>
              <a:t> (</a:t>
            </a:r>
            <a:r>
              <a:rPr lang="en-US" dirty="0" err="1"/>
              <a:t>riigiteedele</a:t>
            </a:r>
            <a:r>
              <a:rPr lang="en-US" dirty="0"/>
              <a:t>); KAP </a:t>
            </a:r>
            <a:r>
              <a:rPr lang="en-US" dirty="0" err="1"/>
              <a:t>rakendus</a:t>
            </a:r>
            <a:r>
              <a:rPr lang="en-US" dirty="0"/>
              <a:t> ja Excel</a:t>
            </a:r>
          </a:p>
          <a:p>
            <a:r>
              <a:rPr lang="en-US" dirty="0" err="1"/>
              <a:t>Tallinna</a:t>
            </a:r>
            <a:r>
              <a:rPr lang="en-US" dirty="0"/>
              <a:t> </a:t>
            </a:r>
            <a:r>
              <a:rPr lang="en-US" dirty="0" err="1"/>
              <a:t>Keskkonna</a:t>
            </a:r>
            <a:r>
              <a:rPr lang="en-US" dirty="0"/>
              <a:t>- ja </a:t>
            </a:r>
            <a:r>
              <a:rPr lang="en-US" dirty="0" err="1"/>
              <a:t>Kommunaalameti</a:t>
            </a:r>
            <a:r>
              <a:rPr lang="en-US" dirty="0"/>
              <a:t> </a:t>
            </a:r>
            <a:r>
              <a:rPr lang="en-US" dirty="0" err="1"/>
              <a:t>juhised</a:t>
            </a:r>
            <a:r>
              <a:rPr lang="en-US" dirty="0"/>
              <a:t> (</a:t>
            </a:r>
            <a:r>
              <a:rPr lang="en-US" dirty="0" err="1"/>
              <a:t>Tallinna</a:t>
            </a:r>
            <a:r>
              <a:rPr lang="en-US" dirty="0"/>
              <a:t> </a:t>
            </a:r>
            <a:r>
              <a:rPr lang="en-US" dirty="0" err="1"/>
              <a:t>tänavatele</a:t>
            </a:r>
            <a:r>
              <a:rPr lang="en-US" dirty="0"/>
              <a:t>)</a:t>
            </a:r>
          </a:p>
          <a:p>
            <a:r>
              <a:rPr lang="en-US" dirty="0">
                <a:hlinkClick r:id="rId2"/>
              </a:rPr>
              <a:t>www.t-konsult.ee</a:t>
            </a:r>
            <a:endParaRPr lang="en-US" dirty="0"/>
          </a:p>
          <a:p>
            <a:pPr lvl="1"/>
            <a:r>
              <a:rPr lang="en-US" dirty="0" err="1"/>
              <a:t>artiklid</a:t>
            </a:r>
            <a:r>
              <a:rPr lang="en-US" dirty="0"/>
              <a:t> – alt </a:t>
            </a:r>
            <a:r>
              <a:rPr lang="en-US" dirty="0" err="1"/>
              <a:t>leiate</a:t>
            </a:r>
            <a:r>
              <a:rPr lang="en-US" dirty="0"/>
              <a:t> </a:t>
            </a:r>
            <a:r>
              <a:rPr lang="en-US" dirty="0" err="1"/>
              <a:t>Failid</a:t>
            </a:r>
            <a:r>
              <a:rPr lang="en-US" dirty="0"/>
              <a:t> ja TP </a:t>
            </a:r>
            <a:r>
              <a:rPr lang="en-US" dirty="0" err="1"/>
              <a:t>kataloogist</a:t>
            </a:r>
            <a:r>
              <a:rPr lang="en-US" dirty="0"/>
              <a:t> </a:t>
            </a:r>
            <a:r>
              <a:rPr lang="en-US" dirty="0" err="1"/>
              <a:t>slaidide</a:t>
            </a:r>
            <a:r>
              <a:rPr lang="en-US" dirty="0"/>
              <a:t> </a:t>
            </a:r>
            <a:r>
              <a:rPr lang="en-US" dirty="0" err="1"/>
              <a:t>komplekti</a:t>
            </a:r>
            <a:endParaRPr lang="en-US" dirty="0"/>
          </a:p>
          <a:p>
            <a:pPr lvl="1"/>
            <a:r>
              <a:rPr lang="en-US" dirty="0"/>
              <a:t>KRP – </a:t>
            </a:r>
            <a:r>
              <a:rPr lang="en-US" dirty="0" err="1"/>
              <a:t>katendiarvutuse</a:t>
            </a:r>
            <a:r>
              <a:rPr lang="en-US" dirty="0"/>
              <a:t> </a:t>
            </a:r>
            <a:r>
              <a:rPr lang="en-US" dirty="0" err="1"/>
              <a:t>rakenduse</a:t>
            </a:r>
            <a:endParaRPr lang="en-US" dirty="0"/>
          </a:p>
          <a:p>
            <a:r>
              <a:rPr lang="en-US" dirty="0"/>
              <a:t>FB </a:t>
            </a:r>
          </a:p>
          <a:p>
            <a:pPr lvl="1"/>
            <a:r>
              <a:rPr lang="en-US" dirty="0"/>
              <a:t>TTÜ </a:t>
            </a:r>
            <a:r>
              <a:rPr lang="en-US" dirty="0" err="1"/>
              <a:t>teedeehitajate</a:t>
            </a:r>
            <a:r>
              <a:rPr lang="en-US" dirty="0"/>
              <a:t> </a:t>
            </a:r>
            <a:r>
              <a:rPr lang="en-US" dirty="0" err="1"/>
              <a:t>kommuun</a:t>
            </a:r>
            <a:r>
              <a:rPr lang="en-US" dirty="0"/>
              <a:t>; </a:t>
            </a:r>
            <a:r>
              <a:rPr lang="en-US" dirty="0" err="1"/>
              <a:t>Liikluskorralduse</a:t>
            </a:r>
            <a:r>
              <a:rPr lang="en-US" dirty="0"/>
              <a:t> ja </a:t>
            </a:r>
            <a:r>
              <a:rPr lang="en-US" dirty="0" err="1"/>
              <a:t>teedeehituse</a:t>
            </a:r>
            <a:r>
              <a:rPr lang="en-US" dirty="0"/>
              <a:t> “</a:t>
            </a:r>
            <a:r>
              <a:rPr lang="en-US" dirty="0" err="1"/>
              <a:t>pärlid</a:t>
            </a:r>
            <a:r>
              <a:rPr lang="en-US" dirty="0"/>
              <a:t>”</a:t>
            </a:r>
          </a:p>
          <a:p>
            <a:pPr lvl="1"/>
            <a:r>
              <a:rPr lang="en-US" dirty="0" err="1"/>
              <a:t>Soovitaks</a:t>
            </a:r>
            <a:r>
              <a:rPr lang="en-US" dirty="0"/>
              <a:t> </a:t>
            </a:r>
            <a:r>
              <a:rPr lang="en-US" dirty="0" err="1"/>
              <a:t>õppegrupil</a:t>
            </a:r>
            <a:r>
              <a:rPr lang="en-US" dirty="0"/>
              <a:t> </a:t>
            </a:r>
            <a:r>
              <a:rPr lang="en-US" dirty="0" err="1"/>
              <a:t>oma</a:t>
            </a:r>
            <a:r>
              <a:rPr lang="en-US" dirty="0"/>
              <a:t> </a:t>
            </a:r>
            <a:r>
              <a:rPr lang="en-US" dirty="0" err="1"/>
              <a:t>grupp</a:t>
            </a:r>
            <a:r>
              <a:rPr lang="en-US" dirty="0"/>
              <a:t> </a:t>
            </a:r>
            <a:r>
              <a:rPr lang="en-US" dirty="0" err="1"/>
              <a:t>tekitada</a:t>
            </a:r>
            <a:r>
              <a:rPr lang="en-US" dirty="0"/>
              <a:t> – </a:t>
            </a:r>
            <a:r>
              <a:rPr lang="en-US" dirty="0" err="1"/>
              <a:t>kiirem</a:t>
            </a:r>
            <a:r>
              <a:rPr lang="en-US" dirty="0"/>
              <a:t> ja </a:t>
            </a:r>
            <a:r>
              <a:rPr lang="en-US" dirty="0" err="1"/>
              <a:t>puhtam</a:t>
            </a:r>
            <a:r>
              <a:rPr lang="en-US" dirty="0"/>
              <a:t> </a:t>
            </a:r>
            <a:r>
              <a:rPr lang="en-US" dirty="0" err="1"/>
              <a:t>suhtluskanal</a:t>
            </a:r>
            <a:endParaRPr lang="en-US" dirty="0"/>
          </a:p>
          <a:p>
            <a:pPr lvl="1"/>
            <a:r>
              <a:rPr lang="en-US" dirty="0">
                <a:hlinkClick r:id="rId3"/>
              </a:rPr>
              <a:t>wipsise.blogspot.com</a:t>
            </a:r>
            <a:r>
              <a:rPr lang="en-US" dirty="0"/>
              <a:t>;</a:t>
            </a:r>
            <a:r>
              <a:rPr lang="en-US" dirty="0">
                <a:hlinkClick r:id="rId4"/>
              </a:rPr>
              <a:t> liiklusohutusaudit.ee</a:t>
            </a:r>
            <a:endParaRPr lang="en-US" dirty="0"/>
          </a:p>
          <a:p>
            <a:endParaRPr lang="en-US" dirty="0"/>
          </a:p>
        </p:txBody>
      </p:sp>
      <p:pic>
        <p:nvPicPr>
          <p:cNvPr id="5" name="Picture 4" descr="The image depicts a webpage interface for T-KONSULT, featuring a list of project updates with details such as deadlines, changes, and contact information.&#10;&#10;AI-generated content may be incorrect.">
            <a:extLst>
              <a:ext uri="{FF2B5EF4-FFF2-40B4-BE49-F238E27FC236}">
                <a16:creationId xmlns:a16="http://schemas.microsoft.com/office/drawing/2014/main" id="{3B43F3BF-EECD-C351-7567-E095CB021961}"/>
              </a:ext>
            </a:extLst>
          </p:cNvPr>
          <p:cNvPicPr>
            <a:picLocks noChangeAspect="1"/>
          </p:cNvPicPr>
          <p:nvPr/>
        </p:nvPicPr>
        <p:blipFill>
          <a:blip r:embed="rId5"/>
          <a:stretch>
            <a:fillRect/>
          </a:stretch>
        </p:blipFill>
        <p:spPr>
          <a:xfrm>
            <a:off x="7524925" y="21343"/>
            <a:ext cx="4622213" cy="2684107"/>
          </a:xfrm>
          <a:prstGeom prst="rect">
            <a:avLst/>
          </a:prstGeom>
        </p:spPr>
      </p:pic>
      <p:sp>
        <p:nvSpPr>
          <p:cNvPr id="6" name="Arrow: Right 5">
            <a:extLst>
              <a:ext uri="{FF2B5EF4-FFF2-40B4-BE49-F238E27FC236}">
                <a16:creationId xmlns:a16="http://schemas.microsoft.com/office/drawing/2014/main" id="{002F7517-FCC2-83F6-6764-F2B75AA8EBFA}"/>
              </a:ext>
            </a:extLst>
          </p:cNvPr>
          <p:cNvSpPr/>
          <p:nvPr/>
        </p:nvSpPr>
        <p:spPr>
          <a:xfrm rot="14501399">
            <a:off x="7822424" y="3025332"/>
            <a:ext cx="1094763" cy="22228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99223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 3"/>
          <p:cNvGraphicFramePr>
            <a:graphicFrameLocks noGrp="1"/>
          </p:cNvGraphicFramePr>
          <p:nvPr>
            <p:extLst>
              <p:ext uri="{D42A27DB-BD31-4B8C-83A1-F6EECF244321}">
                <p14:modId xmlns:p14="http://schemas.microsoft.com/office/powerpoint/2010/main" val="457797102"/>
              </p:ext>
            </p:extLst>
          </p:nvPr>
        </p:nvGraphicFramePr>
        <p:xfrm>
          <a:off x="79899" y="98221"/>
          <a:ext cx="12002610" cy="6641309"/>
        </p:xfrm>
        <a:graphic>
          <a:graphicData uri="http://schemas.openxmlformats.org/drawingml/2006/table">
            <a:tbl>
              <a:tblPr firstRow="1" bandRow="1">
                <a:tableStyleId>{5C22544A-7EE6-4342-B048-85BDC9FD1C3A}</a:tableStyleId>
              </a:tblPr>
              <a:tblGrid>
                <a:gridCol w="876305">
                  <a:extLst>
                    <a:ext uri="{9D8B030D-6E8A-4147-A177-3AD203B41FA5}">
                      <a16:colId xmlns:a16="http://schemas.microsoft.com/office/drawing/2014/main" val="3745241908"/>
                    </a:ext>
                  </a:extLst>
                </a:gridCol>
                <a:gridCol w="11126305">
                  <a:extLst>
                    <a:ext uri="{9D8B030D-6E8A-4147-A177-3AD203B41FA5}">
                      <a16:colId xmlns:a16="http://schemas.microsoft.com/office/drawing/2014/main" val="4082131582"/>
                    </a:ext>
                  </a:extLst>
                </a:gridCol>
              </a:tblGrid>
              <a:tr h="363418">
                <a:tc>
                  <a:txBody>
                    <a:bodyPr/>
                    <a:lstStyle/>
                    <a:p>
                      <a:r>
                        <a:rPr lang="et-EE" sz="1600" dirty="0"/>
                        <a:t>Nädal</a:t>
                      </a:r>
                    </a:p>
                  </a:txBody>
                  <a:tcPr/>
                </a:tc>
                <a:tc>
                  <a:txBody>
                    <a:bodyPr/>
                    <a:lstStyle/>
                    <a:p>
                      <a:r>
                        <a:rPr lang="et-EE" sz="1600" dirty="0"/>
                        <a:t>Teema</a:t>
                      </a:r>
                    </a:p>
                  </a:txBody>
                  <a:tcPr/>
                </a:tc>
                <a:extLst>
                  <a:ext uri="{0D108BD9-81ED-4DB2-BD59-A6C34878D82A}">
                    <a16:rowId xmlns:a16="http://schemas.microsoft.com/office/drawing/2014/main" val="1919237676"/>
                  </a:ext>
                </a:extLst>
              </a:tr>
              <a:tr h="645728">
                <a:tc>
                  <a:txBody>
                    <a:bodyPr/>
                    <a:lstStyle/>
                    <a:p>
                      <a:r>
                        <a:rPr lang="et-EE" sz="1600" dirty="0"/>
                        <a:t>1</a:t>
                      </a:r>
                      <a:endParaRPr lang="en-US" sz="1600" dirty="0"/>
                    </a:p>
                    <a:p>
                      <a:r>
                        <a:rPr lang="en-US" sz="1600" dirty="0"/>
                        <a:t>0109</a:t>
                      </a:r>
                      <a:endParaRPr lang="et-EE" sz="1600" dirty="0"/>
                    </a:p>
                  </a:txBody>
                  <a:tcPr/>
                </a:tc>
                <a:tc>
                  <a:txBody>
                    <a:bodyPr/>
                    <a:lstStyle/>
                    <a:p>
                      <a:r>
                        <a:rPr lang="et-EE" sz="1600" dirty="0"/>
                        <a:t>Sissejuhatus, tutvustus õppeainest, kursuse ülesehitus (+projekt),</a:t>
                      </a:r>
                      <a:r>
                        <a:rPr lang="en-US" sz="1600" dirty="0"/>
                        <a:t> </a:t>
                      </a:r>
                      <a:r>
                        <a:rPr lang="en-US" sz="1600" dirty="0" err="1"/>
                        <a:t>Kutsed</a:t>
                      </a:r>
                      <a:r>
                        <a:rPr lang="en-US" sz="1600" dirty="0"/>
                        <a:t> = </a:t>
                      </a:r>
                      <a:r>
                        <a:rPr lang="et-EE" sz="1600" dirty="0"/>
                        <a:t>insener</a:t>
                      </a:r>
                      <a:r>
                        <a:rPr lang="et-EE" sz="1600" baseline="0" dirty="0"/>
                        <a:t> oma eri rollides</a:t>
                      </a:r>
                      <a:r>
                        <a:rPr lang="en-US" sz="1600" baseline="0" dirty="0"/>
                        <a:t>.</a:t>
                      </a:r>
                    </a:p>
                    <a:p>
                      <a:r>
                        <a:rPr lang="en-US" sz="1600" baseline="0" dirty="0" err="1"/>
                        <a:t>Teedevõrk</a:t>
                      </a:r>
                      <a:r>
                        <a:rPr lang="en-US" sz="1600" baseline="0" dirty="0"/>
                        <a:t> (E, TEN-T, KOV/era ja </a:t>
                      </a:r>
                      <a:r>
                        <a:rPr lang="en-US" sz="1600" baseline="0" dirty="0" err="1"/>
                        <a:t>hierarhia</a:t>
                      </a:r>
                      <a:r>
                        <a:rPr lang="en-US" sz="1600" baseline="0" dirty="0"/>
                        <a:t>), </a:t>
                      </a:r>
                      <a:r>
                        <a:rPr lang="en-US" sz="1600" baseline="0" dirty="0" err="1"/>
                        <a:t>teehoiu</a:t>
                      </a:r>
                      <a:r>
                        <a:rPr lang="en-US" sz="1600" baseline="0" dirty="0"/>
                        <a:t> </a:t>
                      </a:r>
                      <a:r>
                        <a:rPr lang="en-US" sz="1600" baseline="0" dirty="0" err="1"/>
                        <a:t>rahastamine</a:t>
                      </a:r>
                      <a:r>
                        <a:rPr lang="en-US" sz="1600" baseline="0" dirty="0"/>
                        <a:t> (THK ja RES). </a:t>
                      </a:r>
                      <a:r>
                        <a:rPr lang="en-US" sz="1600" baseline="0" dirty="0" err="1"/>
                        <a:t>Teeregister</a:t>
                      </a:r>
                      <a:r>
                        <a:rPr lang="en-US" sz="1600" baseline="0" dirty="0"/>
                        <a:t> ja </a:t>
                      </a:r>
                      <a:r>
                        <a:rPr lang="en-US" sz="1600" baseline="0" dirty="0" err="1"/>
                        <a:t>andmed</a:t>
                      </a:r>
                      <a:endParaRPr lang="et-EE" sz="1600" dirty="0"/>
                    </a:p>
                  </a:txBody>
                  <a:tcPr/>
                </a:tc>
                <a:extLst>
                  <a:ext uri="{0D108BD9-81ED-4DB2-BD59-A6C34878D82A}">
                    <a16:rowId xmlns:a16="http://schemas.microsoft.com/office/drawing/2014/main" val="906000479"/>
                  </a:ext>
                </a:extLst>
              </a:tr>
              <a:tr h="612559">
                <a:tc>
                  <a:txBody>
                    <a:bodyPr/>
                    <a:lstStyle/>
                    <a:p>
                      <a:r>
                        <a:rPr lang="et-EE" sz="1600" dirty="0"/>
                        <a:t>2</a:t>
                      </a:r>
                      <a:endParaRPr lang="en-US" sz="1600" dirty="0"/>
                    </a:p>
                    <a:p>
                      <a:r>
                        <a:rPr lang="en-US" sz="1600" dirty="0"/>
                        <a:t>0809</a:t>
                      </a:r>
                      <a:endParaRPr lang="et-EE" sz="16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t-EE" sz="1600" dirty="0"/>
                        <a:t>Normatiivbaasi põhialused</a:t>
                      </a:r>
                      <a:r>
                        <a:rPr lang="en-US" sz="1600" dirty="0"/>
                        <a:t> - s</a:t>
                      </a:r>
                      <a:r>
                        <a:rPr lang="en-US" sz="1600" noProof="0" dirty="0" err="1"/>
                        <a:t>eadused</a:t>
                      </a:r>
                      <a:r>
                        <a:rPr lang="en-US" sz="1600" noProof="0" dirty="0"/>
                        <a:t> (</a:t>
                      </a:r>
                      <a:r>
                        <a:rPr lang="en-US" sz="1600" noProof="0" dirty="0" err="1"/>
                        <a:t>EhS</a:t>
                      </a:r>
                      <a:r>
                        <a:rPr lang="en-US" sz="1600" noProof="0" dirty="0"/>
                        <a:t>, LS), </a:t>
                      </a:r>
                      <a:r>
                        <a:rPr lang="en-US" sz="1600" noProof="0" dirty="0" err="1"/>
                        <a:t>määrused</a:t>
                      </a:r>
                      <a:r>
                        <a:rPr lang="en-US" sz="1600" noProof="0" dirty="0"/>
                        <a:t>, </a:t>
                      </a:r>
                      <a:r>
                        <a:rPr lang="en-US" sz="1600" noProof="0" dirty="0" err="1"/>
                        <a:t>standardid</a:t>
                      </a:r>
                      <a:r>
                        <a:rPr lang="en-US" sz="1600" noProof="0" dirty="0"/>
                        <a:t> ja </a:t>
                      </a:r>
                      <a:r>
                        <a:rPr lang="en-US" sz="1600" noProof="0" dirty="0" err="1"/>
                        <a:t>juhendid</a:t>
                      </a:r>
                      <a:r>
                        <a:rPr lang="en-US" sz="1600" noProof="0" dirty="0"/>
                        <a:t> </a:t>
                      </a:r>
                      <a:r>
                        <a:rPr lang="en-US" sz="1600" noProof="0" dirty="0" err="1"/>
                        <a:t>ning</a:t>
                      </a:r>
                      <a:r>
                        <a:rPr lang="en-US" sz="1600" noProof="0" dirty="0"/>
                        <a:t> </a:t>
                      </a:r>
                      <a:r>
                        <a:rPr lang="en-US" sz="1600" noProof="0" dirty="0" err="1"/>
                        <a:t>hea</a:t>
                      </a:r>
                      <a:r>
                        <a:rPr lang="en-US" sz="1600" noProof="0" dirty="0"/>
                        <a:t> </a:t>
                      </a:r>
                      <a:r>
                        <a:rPr lang="en-US" sz="1600" noProof="0" dirty="0" err="1"/>
                        <a:t>tava</a:t>
                      </a:r>
                      <a:endParaRPr lang="en-US" sz="1600"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noProof="0" dirty="0"/>
                        <a:t> </a:t>
                      </a:r>
                      <a:r>
                        <a:rPr lang="et-EE" sz="1600" noProof="0" dirty="0"/>
                        <a:t>M71, EVS 843, RYL, </a:t>
                      </a:r>
                      <a:r>
                        <a:rPr lang="et-EE" sz="1600" noProof="0" dirty="0" err="1"/>
                        <a:t>TrAm</a:t>
                      </a:r>
                      <a:r>
                        <a:rPr lang="en-US" sz="1600" noProof="0" dirty="0"/>
                        <a:t> – TPJ, MTJ, ETPJ, KAJ, AKEJ.</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noProof="0" dirty="0" err="1"/>
                        <a:t>Kliima</a:t>
                      </a:r>
                      <a:r>
                        <a:rPr lang="en-US" sz="1600" noProof="0" dirty="0"/>
                        <a:t>. </a:t>
                      </a:r>
                      <a:r>
                        <a:rPr lang="en-US" sz="1600" noProof="0" dirty="0" err="1"/>
                        <a:t>Kasutusiga</a:t>
                      </a:r>
                      <a:r>
                        <a:rPr lang="en-US" sz="1600" noProof="0" dirty="0"/>
                        <a:t>. </a:t>
                      </a:r>
                      <a:r>
                        <a:rPr lang="en-US" sz="1600" noProof="0" dirty="0" err="1"/>
                        <a:t>Ekstreemse</a:t>
                      </a:r>
                      <a:r>
                        <a:rPr lang="en-US" sz="1600" noProof="0" dirty="0"/>
                        <a:t> </a:t>
                      </a:r>
                      <a:r>
                        <a:rPr lang="en-US" sz="1600" noProof="0" dirty="0" err="1"/>
                        <a:t>piirid</a:t>
                      </a:r>
                      <a:r>
                        <a:rPr lang="en-US" sz="1600" noProof="0" dirty="0"/>
                        <a:t>.</a:t>
                      </a:r>
                      <a:endParaRPr lang="et-EE" sz="1600" dirty="0"/>
                    </a:p>
                  </a:txBody>
                  <a:tcPr/>
                </a:tc>
                <a:extLst>
                  <a:ext uri="{0D108BD9-81ED-4DB2-BD59-A6C34878D82A}">
                    <a16:rowId xmlns:a16="http://schemas.microsoft.com/office/drawing/2014/main" val="1248195151"/>
                  </a:ext>
                </a:extLst>
              </a:tr>
              <a:tr h="683581">
                <a:tc>
                  <a:txBody>
                    <a:bodyPr/>
                    <a:lstStyle/>
                    <a:p>
                      <a:r>
                        <a:rPr lang="et-EE" sz="1600" dirty="0"/>
                        <a:t>3</a:t>
                      </a:r>
                      <a:endParaRPr lang="en-US" sz="1600" dirty="0"/>
                    </a:p>
                    <a:p>
                      <a:r>
                        <a:rPr lang="en-US" sz="1600" dirty="0"/>
                        <a:t>1509</a:t>
                      </a:r>
                      <a:endParaRPr lang="et-EE" sz="1600" dirty="0"/>
                    </a:p>
                  </a:txBody>
                  <a:tcPr/>
                </a:tc>
                <a:tc>
                  <a:txBody>
                    <a:bodyPr/>
                    <a:lstStyle/>
                    <a:p>
                      <a:r>
                        <a:rPr lang="en-US" sz="1600" baseline="0" dirty="0"/>
                        <a:t>M2 (2020): </a:t>
                      </a:r>
                      <a:r>
                        <a:rPr lang="et-EE" sz="1600" baseline="0" dirty="0"/>
                        <a:t>P</a:t>
                      </a:r>
                      <a:r>
                        <a:rPr lang="et-EE" sz="1600" dirty="0"/>
                        <a:t>rojekti</a:t>
                      </a:r>
                      <a:r>
                        <a:rPr lang="et-EE" sz="1600" baseline="0" dirty="0"/>
                        <a:t> </a:t>
                      </a:r>
                      <a:r>
                        <a:rPr lang="et-EE" sz="1600" dirty="0"/>
                        <a:t>staadiumid</a:t>
                      </a:r>
                      <a:r>
                        <a:rPr lang="en-US" sz="1600" dirty="0"/>
                        <a:t>, t</a:t>
                      </a:r>
                      <a:r>
                        <a:rPr lang="et-EE" sz="1600" dirty="0" err="1"/>
                        <a:t>eeprojekti</a:t>
                      </a:r>
                      <a:r>
                        <a:rPr lang="et-EE" sz="1600" dirty="0"/>
                        <a:t> ülesehitus.</a:t>
                      </a:r>
                      <a:r>
                        <a:rPr lang="et-EE" sz="1600" baseline="0" dirty="0"/>
                        <a:t> </a:t>
                      </a:r>
                      <a:r>
                        <a:rPr lang="en-US" sz="1600" baseline="0" dirty="0"/>
                        <a:t>M71: </a:t>
                      </a:r>
                      <a:r>
                        <a:rPr lang="et-EE" sz="1600" baseline="0" dirty="0"/>
                        <a:t>Tee projekteerimise alused</a:t>
                      </a:r>
                      <a:r>
                        <a:rPr lang="en-US" sz="1600" baseline="0" dirty="0"/>
                        <a:t> (TPN)</a:t>
                      </a:r>
                      <a:r>
                        <a:rPr lang="et-EE" sz="1600" baseline="0" dirty="0"/>
                        <a:t>.</a:t>
                      </a:r>
                      <a:r>
                        <a:rPr lang="en-US" sz="1600" baseline="0" dirty="0"/>
                        <a:t> </a:t>
                      </a:r>
                      <a:r>
                        <a:rPr lang="en-US" sz="1600" baseline="0" dirty="0" err="1"/>
                        <a:t>TrAm</a:t>
                      </a:r>
                      <a:r>
                        <a:rPr lang="en-US" sz="1600" baseline="0" dirty="0"/>
                        <a:t>: TPJ.</a:t>
                      </a:r>
                    </a:p>
                    <a:p>
                      <a:r>
                        <a:rPr lang="en-US" sz="1600" baseline="0" dirty="0" err="1"/>
                        <a:t>Projekti</a:t>
                      </a:r>
                      <a:r>
                        <a:rPr lang="en-US" sz="1600" baseline="0" dirty="0"/>
                        <a:t> alus: </a:t>
                      </a:r>
                      <a:r>
                        <a:rPr lang="en-US" sz="1600" baseline="0" dirty="0" err="1"/>
                        <a:t>liiklus-koormus</a:t>
                      </a:r>
                      <a:r>
                        <a:rPr lang="en-US" sz="1600" baseline="0" dirty="0"/>
                        <a:t>; </a:t>
                      </a:r>
                      <a:r>
                        <a:rPr lang="en-US" sz="1600" baseline="0" dirty="0" err="1"/>
                        <a:t>loendus</a:t>
                      </a:r>
                      <a:r>
                        <a:rPr lang="en-US" sz="1600" baseline="0" dirty="0"/>
                        <a:t> ja </a:t>
                      </a:r>
                      <a:r>
                        <a:rPr lang="en-US" sz="1600" baseline="0" dirty="0" err="1"/>
                        <a:t>prognoos</a:t>
                      </a:r>
                      <a:r>
                        <a:rPr lang="en-US" sz="1600" baseline="0" dirty="0"/>
                        <a:t>; 2D </a:t>
                      </a:r>
                      <a:r>
                        <a:rPr lang="en-US" sz="1600" baseline="0" dirty="0" err="1"/>
                        <a:t>liikluslahendus</a:t>
                      </a:r>
                      <a:r>
                        <a:rPr lang="en-US" sz="1600" baseline="0" dirty="0"/>
                        <a:t>. </a:t>
                      </a:r>
                      <a:r>
                        <a:rPr lang="en-US" sz="1600" baseline="0" dirty="0" err="1"/>
                        <a:t>Linnatänavad</a:t>
                      </a:r>
                      <a:r>
                        <a:rPr lang="en-US" sz="1600" baseline="0" dirty="0"/>
                        <a:t>, </a:t>
                      </a:r>
                      <a:r>
                        <a:rPr lang="en-US" sz="1600" baseline="0" dirty="0" err="1"/>
                        <a:t>liikuvus</a:t>
                      </a:r>
                      <a:r>
                        <a:rPr lang="en-US" sz="1600" baseline="0" dirty="0"/>
                        <a:t>, </a:t>
                      </a:r>
                      <a:r>
                        <a:rPr lang="en-US" sz="1600" baseline="0" dirty="0" err="1"/>
                        <a:t>tänavagiid</a:t>
                      </a:r>
                      <a:r>
                        <a:rPr lang="en-US" sz="1600" baseline="0" dirty="0"/>
                        <a:t>.</a:t>
                      </a:r>
                    </a:p>
                    <a:p>
                      <a:r>
                        <a:rPr lang="en-US" sz="1600" baseline="0" dirty="0" err="1"/>
                        <a:t>Sirged-kõverad-kalded</a:t>
                      </a:r>
                      <a:r>
                        <a:rPr lang="en-US" sz="1600" baseline="0" dirty="0"/>
                        <a:t> ja </a:t>
                      </a:r>
                      <a:r>
                        <a:rPr lang="en-US" sz="1600" baseline="0" dirty="0" err="1"/>
                        <a:t>piirväärtused</a:t>
                      </a:r>
                      <a:r>
                        <a:rPr lang="en-US" sz="1600" baseline="0" dirty="0"/>
                        <a:t>.</a:t>
                      </a:r>
                      <a:r>
                        <a:rPr lang="en-US" sz="1600" baseline="0" dirty="0">
                          <a:solidFill>
                            <a:schemeClr val="dk1"/>
                          </a:solidFill>
                        </a:rPr>
                        <a:t> </a:t>
                      </a:r>
                      <a:r>
                        <a:rPr lang="et-EE" sz="1600" dirty="0">
                          <a:solidFill>
                            <a:srgbClr val="FF0000"/>
                          </a:solidFill>
                        </a:rPr>
                        <a:t>Kursuseprojekti lähteülesanne</a:t>
                      </a:r>
                    </a:p>
                  </a:txBody>
                  <a:tcPr/>
                </a:tc>
                <a:extLst>
                  <a:ext uri="{0D108BD9-81ED-4DB2-BD59-A6C34878D82A}">
                    <a16:rowId xmlns:a16="http://schemas.microsoft.com/office/drawing/2014/main" val="1436668283"/>
                  </a:ext>
                </a:extLst>
              </a:tr>
              <a:tr h="694403">
                <a:tc>
                  <a:txBody>
                    <a:bodyPr/>
                    <a:lstStyle/>
                    <a:p>
                      <a:r>
                        <a:rPr lang="et-EE" sz="1600" dirty="0"/>
                        <a:t>4</a:t>
                      </a:r>
                      <a:endParaRPr lang="en-US" sz="1600" dirty="0"/>
                    </a:p>
                    <a:p>
                      <a:r>
                        <a:rPr lang="en-US" sz="1600" dirty="0"/>
                        <a:t>2209</a:t>
                      </a:r>
                      <a:endParaRPr lang="et-EE" sz="16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t-EE" sz="1600" dirty="0"/>
                        <a:t>Eeluuringud </a:t>
                      </a:r>
                      <a:r>
                        <a:rPr lang="en-US" sz="1600" dirty="0"/>
                        <a:t>[</a:t>
                      </a:r>
                      <a:r>
                        <a:rPr lang="et-EE" sz="1600" dirty="0"/>
                        <a:t>geodeesia</a:t>
                      </a:r>
                      <a:r>
                        <a:rPr lang="en-US" sz="1600" dirty="0"/>
                        <a:t>=</a:t>
                      </a:r>
                      <a:r>
                        <a:rPr lang="en-US" sz="1600" dirty="0" err="1"/>
                        <a:t>olemasolev</a:t>
                      </a:r>
                      <a:r>
                        <a:rPr lang="en-US" sz="1600" dirty="0"/>
                        <a:t> ka see mis maa all;</a:t>
                      </a:r>
                      <a:r>
                        <a:rPr lang="et-EE" sz="1600" baseline="0" dirty="0"/>
                        <a:t> geoloogia (põgusalt), arheoloogia, dendroloogia jms</a:t>
                      </a:r>
                      <a:r>
                        <a:rPr lang="en-US" sz="1600" baseline="0" dirty="0"/>
                        <a:t>]</a:t>
                      </a:r>
                      <a:r>
                        <a:rPr lang="et-EE" sz="1600" baseline="0" dirty="0"/>
                        <a:t>. </a:t>
                      </a:r>
                      <a:endParaRPr lang="en-US" sz="1600"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t-EE" sz="1600" dirty="0"/>
                        <a:t>Liiklustehniline projekteerimine (</a:t>
                      </a:r>
                      <a:r>
                        <a:rPr lang="et-EE" sz="1600" baseline="0" dirty="0"/>
                        <a:t>teenindustase</a:t>
                      </a:r>
                      <a:r>
                        <a:rPr lang="en-US" sz="1600" baseline="0" dirty="0"/>
                        <a:t>, </a:t>
                      </a:r>
                      <a:r>
                        <a:rPr lang="en-US" sz="1600" baseline="0" dirty="0" err="1"/>
                        <a:t>geomeetria</a:t>
                      </a:r>
                      <a:r>
                        <a:rPr lang="en-US" sz="1600" baseline="0" dirty="0"/>
                        <a:t> </a:t>
                      </a:r>
                      <a:r>
                        <a:rPr lang="en-US" sz="1600" baseline="0" dirty="0" err="1"/>
                        <a:t>lähtuvalt</a:t>
                      </a:r>
                      <a:r>
                        <a:rPr lang="en-US" sz="1600" baseline="0" dirty="0"/>
                        <a:t> tee </a:t>
                      </a:r>
                      <a:r>
                        <a:rPr lang="en-US" sz="1600" baseline="0" dirty="0" err="1"/>
                        <a:t>liigist</a:t>
                      </a:r>
                      <a:r>
                        <a:rPr lang="en-US" sz="1600" baseline="0" dirty="0"/>
                        <a:t> &amp; </a:t>
                      </a:r>
                      <a:r>
                        <a:rPr lang="en-US" sz="1600" baseline="0" dirty="0" err="1"/>
                        <a:t>liiklusest</a:t>
                      </a:r>
                      <a:r>
                        <a:rPr lang="et-EE" sz="1600" baseline="0" dirty="0"/>
                        <a:t>).</a:t>
                      </a:r>
                      <a:r>
                        <a:rPr lang="en-US" sz="1600" baseline="0" dirty="0"/>
                        <a:t> </a:t>
                      </a:r>
                      <a:r>
                        <a:rPr lang="en-US" sz="1600" baseline="0" dirty="0" err="1"/>
                        <a:t>Klotoid</a:t>
                      </a:r>
                      <a:r>
                        <a:rPr lang="en-US" sz="1600" baseline="0" dirty="0"/>
                        <a:t> </a:t>
                      </a:r>
                      <a:r>
                        <a:rPr lang="en-US" sz="1600" baseline="0" dirty="0" err="1"/>
                        <a:t>ehk</a:t>
                      </a:r>
                      <a:r>
                        <a:rPr lang="en-US" sz="1600" baseline="0" dirty="0"/>
                        <a:t> </a:t>
                      </a:r>
                      <a:r>
                        <a:rPr lang="en-US" sz="1600" baseline="0" dirty="0" err="1"/>
                        <a:t>siirdekõver</a:t>
                      </a:r>
                      <a:r>
                        <a:rPr lang="en-US" sz="1600" baseline="0" dirty="0"/>
                        <a:t>. </a:t>
                      </a:r>
                      <a:r>
                        <a:rPr lang="en-US" sz="1600" b="0" baseline="0" dirty="0" err="1">
                          <a:solidFill>
                            <a:srgbClr val="FF0000"/>
                          </a:solidFill>
                        </a:rPr>
                        <a:t>Geomeetriaharjutused</a:t>
                      </a:r>
                      <a:r>
                        <a:rPr lang="en-US" sz="1600" b="0" baseline="0" dirty="0">
                          <a:solidFill>
                            <a:srgbClr val="FF0000"/>
                          </a:solidFill>
                        </a:rPr>
                        <a:t> (</a:t>
                      </a:r>
                      <a:r>
                        <a:rPr lang="en-US" sz="1600" b="0" baseline="0" dirty="0" err="1">
                          <a:solidFill>
                            <a:srgbClr val="FF0000"/>
                          </a:solidFill>
                        </a:rPr>
                        <a:t>nähtavus</a:t>
                      </a:r>
                      <a:r>
                        <a:rPr lang="en-US" sz="1600" b="0" baseline="0" dirty="0">
                          <a:solidFill>
                            <a:srgbClr val="FF0000"/>
                          </a:solidFill>
                        </a:rPr>
                        <a:t>, </a:t>
                      </a:r>
                      <a:r>
                        <a:rPr lang="en-US" sz="1600" b="0" baseline="0" dirty="0" err="1">
                          <a:solidFill>
                            <a:srgbClr val="FF0000"/>
                          </a:solidFill>
                        </a:rPr>
                        <a:t>ristlõige</a:t>
                      </a:r>
                      <a:r>
                        <a:rPr lang="en-US" sz="1600" b="0" baseline="0" dirty="0">
                          <a:solidFill>
                            <a:srgbClr val="FF0000"/>
                          </a:solidFill>
                        </a:rPr>
                        <a:t>). KP </a:t>
                      </a:r>
                      <a:r>
                        <a:rPr lang="en-US" sz="1600" b="0" baseline="0" dirty="0" err="1">
                          <a:solidFill>
                            <a:srgbClr val="FF0000"/>
                          </a:solidFill>
                        </a:rPr>
                        <a:t>liiklus</a:t>
                      </a:r>
                      <a:r>
                        <a:rPr lang="en-US" sz="1600" b="0" baseline="0" dirty="0">
                          <a:solidFill>
                            <a:srgbClr val="FF0000"/>
                          </a:solidFill>
                        </a:rPr>
                        <a:t> &gt; </a:t>
                      </a:r>
                      <a:r>
                        <a:rPr lang="en-US" sz="1600" b="0" baseline="0" dirty="0" err="1">
                          <a:solidFill>
                            <a:srgbClr val="FF0000"/>
                          </a:solidFill>
                        </a:rPr>
                        <a:t>geomeetrianõuded</a:t>
                      </a:r>
                      <a:endParaRPr lang="et-EE" sz="1600" b="0" i="0" u="sng" dirty="0">
                        <a:solidFill>
                          <a:srgbClr val="FF0000"/>
                        </a:solidFill>
                      </a:endParaRPr>
                    </a:p>
                  </a:txBody>
                  <a:tcPr/>
                </a:tc>
                <a:extLst>
                  <a:ext uri="{0D108BD9-81ED-4DB2-BD59-A6C34878D82A}">
                    <a16:rowId xmlns:a16="http://schemas.microsoft.com/office/drawing/2014/main" val="2845208670"/>
                  </a:ext>
                </a:extLst>
              </a:tr>
              <a:tr h="694403">
                <a:tc>
                  <a:txBody>
                    <a:bodyPr/>
                    <a:lstStyle/>
                    <a:p>
                      <a:r>
                        <a:rPr lang="et-EE" sz="1600" dirty="0"/>
                        <a:t>5</a:t>
                      </a:r>
                      <a:endParaRPr lang="en-US" sz="1600" dirty="0"/>
                    </a:p>
                    <a:p>
                      <a:r>
                        <a:rPr lang="en-US" sz="1600" dirty="0"/>
                        <a:t>2909</a:t>
                      </a:r>
                    </a:p>
                    <a:p>
                      <a:r>
                        <a:rPr lang="en-US" sz="1600" dirty="0"/>
                        <a:t>JDP</a:t>
                      </a:r>
                      <a:endParaRPr lang="et-EE" sz="16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t-EE" sz="1600" dirty="0"/>
                        <a:t>Eesti geoloogiline</a:t>
                      </a:r>
                      <a:r>
                        <a:rPr lang="et-EE" sz="1600" baseline="0" dirty="0"/>
                        <a:t> läbilõige</a:t>
                      </a:r>
                      <a:r>
                        <a:rPr lang="et-EE" sz="1600" dirty="0"/>
                        <a:t>, nõuded pinnaseuuringutele.</a:t>
                      </a:r>
                      <a:r>
                        <a:rPr lang="et-EE" sz="1600" baseline="0" dirty="0"/>
                        <a:t> </a:t>
                      </a:r>
                      <a:r>
                        <a:rPr lang="et-EE" sz="1600" baseline="0" dirty="0">
                          <a:highlight>
                            <a:srgbClr val="FFFF00"/>
                          </a:highlight>
                        </a:rPr>
                        <a:t>Erinevate geoloogiliste uuringute analüüsimine (tunniharjutus).</a:t>
                      </a:r>
                      <a:endParaRPr lang="en-US" sz="1600" baseline="0" dirty="0">
                        <a:highlight>
                          <a:srgbClr val="FFFF00"/>
                        </a:highlight>
                      </a:endParaRPr>
                    </a:p>
                    <a:p>
                      <a:pPr marL="0" marR="0" indent="0" algn="l" defTabSz="914400" rtl="0" eaLnBrk="1" fontAlgn="auto" latinLnBrk="0" hangingPunct="1">
                        <a:lnSpc>
                          <a:spcPct val="100000"/>
                        </a:lnSpc>
                        <a:spcBef>
                          <a:spcPts val="0"/>
                        </a:spcBef>
                        <a:spcAft>
                          <a:spcPts val="0"/>
                        </a:spcAft>
                        <a:buClrTx/>
                        <a:buSzTx/>
                        <a:buFontTx/>
                        <a:buNone/>
                        <a:tabLst/>
                        <a:defRPr/>
                      </a:pPr>
                      <a:r>
                        <a:rPr lang="et-EE" sz="1600" dirty="0"/>
                        <a:t>Maa-ameti</a:t>
                      </a:r>
                      <a:r>
                        <a:rPr lang="et-EE" sz="1600" baseline="0" dirty="0"/>
                        <a:t> andmebaasi rakendamine, </a:t>
                      </a:r>
                      <a:r>
                        <a:rPr lang="et-EE" sz="1600" baseline="0" dirty="0" err="1">
                          <a:highlight>
                            <a:srgbClr val="FFFF00"/>
                          </a:highlight>
                        </a:rPr>
                        <a:t>geotehnika</a:t>
                      </a:r>
                      <a:r>
                        <a:rPr lang="et-EE" sz="1600" baseline="0" dirty="0">
                          <a:highlight>
                            <a:srgbClr val="FFFF00"/>
                          </a:highlight>
                        </a:rPr>
                        <a:t> roll (sh pinnaste parendamine, muldkeha, </a:t>
                      </a:r>
                      <a:r>
                        <a:rPr lang="et-EE" sz="1600" baseline="0" dirty="0" err="1">
                          <a:highlight>
                            <a:srgbClr val="FFFF00"/>
                          </a:highlight>
                        </a:rPr>
                        <a:t>geosünteedid</a:t>
                      </a:r>
                      <a:r>
                        <a:rPr lang="en-US" sz="1600" baseline="0" dirty="0">
                          <a:highlight>
                            <a:srgbClr val="FFFF00"/>
                          </a:highlight>
                        </a:rPr>
                        <a:t>)</a:t>
                      </a:r>
                    </a:p>
                    <a:p>
                      <a:pPr marL="0" marR="0" indent="0" algn="l" defTabSz="914400" rtl="0" eaLnBrk="1" fontAlgn="auto" latinLnBrk="0" hangingPunct="1">
                        <a:lnSpc>
                          <a:spcPct val="100000"/>
                        </a:lnSpc>
                        <a:spcBef>
                          <a:spcPts val="0"/>
                        </a:spcBef>
                        <a:spcAft>
                          <a:spcPts val="0"/>
                        </a:spcAft>
                        <a:buClrTx/>
                        <a:buSzTx/>
                        <a:buFontTx/>
                        <a:buNone/>
                        <a:tabLst/>
                        <a:defRPr/>
                      </a:pPr>
                      <a:r>
                        <a:rPr lang="en-US" sz="1600" baseline="0" dirty="0" err="1"/>
                        <a:t>Pinnased</a:t>
                      </a:r>
                      <a:r>
                        <a:rPr lang="en-US" sz="1600" baseline="0" dirty="0"/>
                        <a:t> ja </a:t>
                      </a:r>
                      <a:r>
                        <a:rPr lang="en-US" sz="1600" baseline="0" dirty="0" err="1"/>
                        <a:t>materjalid</a:t>
                      </a:r>
                      <a:r>
                        <a:rPr lang="en-US" sz="1600" baseline="0" dirty="0"/>
                        <a:t>.</a:t>
                      </a:r>
                      <a:r>
                        <a:rPr lang="et-EE" sz="1600" baseline="0" dirty="0"/>
                        <a:t> </a:t>
                      </a:r>
                      <a:r>
                        <a:rPr lang="et-EE" sz="1600" b="0" i="0" u="sng" baseline="0" dirty="0">
                          <a:solidFill>
                            <a:srgbClr val="FF0000"/>
                          </a:solidFill>
                        </a:rPr>
                        <a:t>Eksamiülesanded (sõelkõver)</a:t>
                      </a:r>
                      <a:r>
                        <a:rPr lang="en-US" sz="1600" b="0" i="0" u="sng" baseline="0" dirty="0">
                          <a:solidFill>
                            <a:srgbClr val="FF0000"/>
                          </a:solidFill>
                        </a:rPr>
                        <a:t>, KP </a:t>
                      </a:r>
                      <a:r>
                        <a:rPr lang="en-US" sz="1600" b="0" i="0" u="sng" baseline="0" dirty="0" err="1">
                          <a:solidFill>
                            <a:srgbClr val="FF0000"/>
                          </a:solidFill>
                        </a:rPr>
                        <a:t>aluspinnased</a:t>
                      </a:r>
                      <a:r>
                        <a:rPr lang="en-US" sz="1600" b="0" i="0" u="sng" baseline="0" dirty="0">
                          <a:solidFill>
                            <a:srgbClr val="FF0000"/>
                          </a:solidFill>
                        </a:rPr>
                        <a:t>.</a:t>
                      </a:r>
                      <a:endParaRPr lang="et-EE" sz="1600" b="0" i="0" u="sng" dirty="0">
                        <a:solidFill>
                          <a:srgbClr val="FF0000"/>
                        </a:solidFill>
                      </a:endParaRPr>
                    </a:p>
                  </a:txBody>
                  <a:tcPr/>
                </a:tc>
                <a:extLst>
                  <a:ext uri="{0D108BD9-81ED-4DB2-BD59-A6C34878D82A}">
                    <a16:rowId xmlns:a16="http://schemas.microsoft.com/office/drawing/2014/main" val="3218638601"/>
                  </a:ext>
                </a:extLst>
              </a:tr>
              <a:tr h="694403">
                <a:tc>
                  <a:txBody>
                    <a:bodyPr/>
                    <a:lstStyle/>
                    <a:p>
                      <a:r>
                        <a:rPr lang="et-EE" sz="1600" dirty="0"/>
                        <a:t>6</a:t>
                      </a:r>
                      <a:endParaRPr lang="en-US" sz="1600" dirty="0"/>
                    </a:p>
                    <a:p>
                      <a:r>
                        <a:rPr lang="en-US" sz="1600" dirty="0"/>
                        <a:t>0610</a:t>
                      </a:r>
                      <a:endParaRPr lang="et-EE" sz="16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noProof="0" dirty="0" err="1"/>
                        <a:t>Konstrueerimine</a:t>
                      </a:r>
                      <a:r>
                        <a:rPr lang="et-EE" sz="1600" noProof="0" dirty="0"/>
                        <a:t> (ehitusmaterjalid,</a:t>
                      </a:r>
                      <a:r>
                        <a:rPr lang="et-EE" sz="1600" baseline="0" noProof="0" dirty="0"/>
                        <a:t> </a:t>
                      </a:r>
                      <a:r>
                        <a:rPr lang="en-US" sz="1600" noProof="0" dirty="0" err="1"/>
                        <a:t>külmakerge</a:t>
                      </a:r>
                      <a:r>
                        <a:rPr lang="et-EE" sz="1600" noProof="0" dirty="0"/>
                        <a:t>,</a:t>
                      </a:r>
                      <a:r>
                        <a:rPr lang="et-EE" sz="1600" baseline="0" noProof="0" dirty="0"/>
                        <a:t> </a:t>
                      </a:r>
                      <a:r>
                        <a:rPr lang="en-US" sz="1600" noProof="0" dirty="0" err="1"/>
                        <a:t>katend</a:t>
                      </a:r>
                      <a:r>
                        <a:rPr lang="en-US" sz="1600" noProof="0" dirty="0"/>
                        <a:t>). </a:t>
                      </a:r>
                      <a:r>
                        <a:rPr lang="en-US" sz="1600" b="1" noProof="0" dirty="0" err="1">
                          <a:solidFill>
                            <a:srgbClr val="FF0000"/>
                          </a:solidFill>
                        </a:rPr>
                        <a:t>Katendiarvutused</a:t>
                      </a:r>
                      <a:r>
                        <a:rPr lang="en-US" sz="1600" b="1" noProof="0" dirty="0">
                          <a:solidFill>
                            <a:srgbClr val="FF0000"/>
                          </a:solidFill>
                        </a:rPr>
                        <a:t> </a:t>
                      </a:r>
                      <a:r>
                        <a:rPr lang="en-US" sz="1600" noProof="0" dirty="0"/>
                        <a:t>(KAP, KRP </a:t>
                      </a:r>
                      <a:r>
                        <a:rPr lang="en-US" sz="1600" noProof="0" dirty="0" err="1"/>
                        <a:t>jt</a:t>
                      </a:r>
                      <a:r>
                        <a:rPr lang="en-US" sz="1600" noProof="0" dirty="0"/>
                        <a:t>) ja </a:t>
                      </a:r>
                      <a:r>
                        <a:rPr lang="en-US" sz="1600" noProof="0" dirty="0" err="1"/>
                        <a:t>katendikataloog</a:t>
                      </a:r>
                      <a:r>
                        <a:rPr lang="en-US" sz="1600" noProof="0" dirty="0"/>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noProof="0" dirty="0"/>
                        <a:t>M101: </a:t>
                      </a:r>
                      <a:r>
                        <a:rPr lang="en-US" sz="1600" noProof="0" dirty="0" err="1"/>
                        <a:t>kvaliteedinõuded</a:t>
                      </a:r>
                      <a:r>
                        <a:rPr lang="en-US" sz="1600" noProof="0" dirty="0"/>
                        <a:t>. </a:t>
                      </a:r>
                      <a:r>
                        <a:rPr lang="et-EE" sz="1600" noProof="0" dirty="0"/>
                        <a:t>T</a:t>
                      </a:r>
                      <a:r>
                        <a:rPr lang="en-US" sz="1600" dirty="0" err="1"/>
                        <a:t>ihendustegur</a:t>
                      </a:r>
                      <a:r>
                        <a:rPr lang="en-US" sz="1600" dirty="0"/>
                        <a:t>, </a:t>
                      </a:r>
                      <a:r>
                        <a:rPr lang="en-US" sz="1600" dirty="0" err="1"/>
                        <a:t>kandevõime</a:t>
                      </a:r>
                      <a:r>
                        <a:rPr lang="en-US" sz="1600" dirty="0"/>
                        <a:t> ja </a:t>
                      </a:r>
                      <a:r>
                        <a:rPr lang="en-US" sz="1600" dirty="0" err="1"/>
                        <a:t>mõõtmised</a:t>
                      </a:r>
                      <a:r>
                        <a:rPr lang="en-US" sz="1600" dirty="0"/>
                        <a:t>. </a:t>
                      </a:r>
                      <a:r>
                        <a:rPr lang="en-US" sz="1600" dirty="0" err="1"/>
                        <a:t>Toimivusnäitajate</a:t>
                      </a:r>
                      <a:r>
                        <a:rPr lang="en-US" sz="1600" dirty="0"/>
                        <a:t> </a:t>
                      </a:r>
                      <a:r>
                        <a:rPr lang="en-US" sz="1600" dirty="0" err="1"/>
                        <a:t>põhine</a:t>
                      </a:r>
                      <a:r>
                        <a:rPr lang="en-US" sz="1600" dirty="0"/>
                        <a:t> </a:t>
                      </a:r>
                      <a:r>
                        <a:rPr lang="en-US" sz="1600" dirty="0" err="1"/>
                        <a:t>kvaliteedikontroll</a:t>
                      </a:r>
                      <a:r>
                        <a:rPr lang="et-EE" sz="1600" dirty="0"/>
                        <a:t>. </a:t>
                      </a:r>
                      <a:endParaRPr lang="en-US" sz="1600" dirty="0"/>
                    </a:p>
                    <a:p>
                      <a:pPr marL="0" marR="0" lvl="0" indent="0" algn="l" defTabSz="914400" rtl="0" eaLnBrk="1" fontAlgn="auto" latinLnBrk="0" hangingPunct="1">
                        <a:lnSpc>
                          <a:spcPct val="100000"/>
                        </a:lnSpc>
                        <a:spcBef>
                          <a:spcPts val="0"/>
                        </a:spcBef>
                        <a:spcAft>
                          <a:spcPts val="0"/>
                        </a:spcAft>
                        <a:buClrTx/>
                        <a:buSzTx/>
                        <a:buFontTx/>
                        <a:buNone/>
                        <a:tabLst/>
                        <a:defRPr/>
                      </a:pPr>
                      <a:r>
                        <a:rPr lang="et-EE" sz="1600" dirty="0"/>
                        <a:t>Erinevate projektide katendite</a:t>
                      </a:r>
                      <a:r>
                        <a:rPr lang="et-EE" sz="1600" baseline="0" dirty="0"/>
                        <a:t> analüüs (tunniharjutus). </a:t>
                      </a:r>
                      <a:r>
                        <a:rPr lang="en-US" sz="1600" baseline="0" dirty="0">
                          <a:solidFill>
                            <a:srgbClr val="FF0000"/>
                          </a:solidFill>
                        </a:rPr>
                        <a:t>KP </a:t>
                      </a:r>
                      <a:r>
                        <a:rPr lang="en-US" sz="1600" baseline="0" dirty="0" err="1">
                          <a:solidFill>
                            <a:srgbClr val="FF0000"/>
                          </a:solidFill>
                        </a:rPr>
                        <a:t>katend</a:t>
                      </a:r>
                      <a:endParaRPr lang="et-EE" sz="1600" b="1" i="0" u="sng" dirty="0">
                        <a:solidFill>
                          <a:srgbClr val="FF0000"/>
                        </a:solidFill>
                      </a:endParaRPr>
                    </a:p>
                  </a:txBody>
                  <a:tcPr/>
                </a:tc>
                <a:extLst>
                  <a:ext uri="{0D108BD9-81ED-4DB2-BD59-A6C34878D82A}">
                    <a16:rowId xmlns:a16="http://schemas.microsoft.com/office/drawing/2014/main" val="2567598839"/>
                  </a:ext>
                </a:extLst>
              </a:tr>
              <a:tr h="694403">
                <a:tc>
                  <a:txBody>
                    <a:bodyPr/>
                    <a:lstStyle/>
                    <a:p>
                      <a:r>
                        <a:rPr lang="et-EE" sz="1600" dirty="0"/>
                        <a:t>7</a:t>
                      </a:r>
                      <a:endParaRPr lang="en-US" sz="1600" dirty="0"/>
                    </a:p>
                    <a:p>
                      <a:r>
                        <a:rPr lang="en-US" sz="1600" dirty="0"/>
                        <a:t>1310</a:t>
                      </a:r>
                    </a:p>
                    <a:p>
                      <a:r>
                        <a:rPr lang="en-US" sz="1600" dirty="0"/>
                        <a:t>ATA</a:t>
                      </a:r>
                      <a:endParaRPr lang="et-EE" sz="16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t-EE" sz="1600" dirty="0" err="1"/>
                        <a:t>CADi</a:t>
                      </a:r>
                      <a:r>
                        <a:rPr lang="et-EE" sz="1600" baseline="0" dirty="0"/>
                        <a:t> tund (kursuseprojekt pulkadeks lahti võetuna) </a:t>
                      </a:r>
                      <a:endParaRPr lang="en-US" sz="1600"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t-EE" sz="1600" b="0" i="1" u="sng" baseline="0" dirty="0"/>
                        <a:t>(üldiselt teistes õppeainetes 7-8. nädal </a:t>
                      </a:r>
                      <a:r>
                        <a:rPr lang="et-EE" sz="1600" b="0" i="1" u="sng" baseline="0" dirty="0" err="1"/>
                        <a:t>KT-d</a:t>
                      </a:r>
                      <a:r>
                        <a:rPr lang="et-EE" sz="1600" b="0" i="1" u="sng" baseline="0" dirty="0"/>
                        <a:t> ehk siis saaks teha lihtsamad nädalad)</a:t>
                      </a:r>
                      <a:endParaRPr lang="et-EE" sz="1600" b="0" i="1" u="sng" dirty="0"/>
                    </a:p>
                  </a:txBody>
                  <a:tcPr>
                    <a:solidFill>
                      <a:srgbClr val="FFFF00"/>
                    </a:solidFill>
                  </a:tcPr>
                </a:tc>
                <a:extLst>
                  <a:ext uri="{0D108BD9-81ED-4DB2-BD59-A6C34878D82A}">
                    <a16:rowId xmlns:a16="http://schemas.microsoft.com/office/drawing/2014/main" val="4160921019"/>
                  </a:ext>
                </a:extLst>
              </a:tr>
              <a:tr h="694403">
                <a:tc>
                  <a:txBody>
                    <a:bodyPr/>
                    <a:lstStyle/>
                    <a:p>
                      <a:r>
                        <a:rPr lang="et-EE" sz="1600" dirty="0"/>
                        <a:t>8</a:t>
                      </a:r>
                      <a:endParaRPr lang="en-US" sz="1600" dirty="0"/>
                    </a:p>
                    <a:p>
                      <a:r>
                        <a:rPr lang="en-US" sz="1600" dirty="0"/>
                        <a:t>2010</a:t>
                      </a:r>
                      <a:endParaRPr lang="et-EE" sz="1600" dirty="0"/>
                    </a:p>
                  </a:txBody>
                  <a:tcPr/>
                </a:tc>
                <a:tc>
                  <a:txBody>
                    <a:bodyPr/>
                    <a:lstStyle/>
                    <a:p>
                      <a:r>
                        <a:rPr lang="et-EE" sz="1600" baseline="0" dirty="0"/>
                        <a:t>Erinevate projektide analüüs. Tunniharjutus (erinevate trasside valikud). CAD vajalik.  </a:t>
                      </a:r>
                      <a:r>
                        <a:rPr lang="et-EE" sz="1600" dirty="0"/>
                        <a:t>K</a:t>
                      </a:r>
                      <a:r>
                        <a:rPr lang="en-US" sz="1600" dirty="0"/>
                        <a:t>P </a:t>
                      </a:r>
                      <a:r>
                        <a:rPr lang="en-US" sz="1600" dirty="0" err="1"/>
                        <a:t>joonised</a:t>
                      </a:r>
                      <a:r>
                        <a:rPr lang="en-US" sz="1600" dirty="0"/>
                        <a:t> (</a:t>
                      </a:r>
                      <a:r>
                        <a:rPr lang="en-US" sz="1600" dirty="0" err="1"/>
                        <a:t>plaan</a:t>
                      </a:r>
                      <a:r>
                        <a:rPr lang="en-US" sz="1600" dirty="0"/>
                        <a:t>, piki, </a:t>
                      </a:r>
                      <a:r>
                        <a:rPr lang="en-US" sz="1600" dirty="0" err="1"/>
                        <a:t>ristlõiked</a:t>
                      </a:r>
                      <a:r>
                        <a:rPr lang="en-US" sz="1600" dirty="0"/>
                        <a:t>)</a:t>
                      </a:r>
                      <a:r>
                        <a:rPr lang="et-EE" sz="1600" baseline="0" dirty="0"/>
                        <a:t> pikiprofiil).</a:t>
                      </a:r>
                      <a:endParaRPr lang="et-EE" sz="1600" dirty="0"/>
                    </a:p>
                  </a:txBody>
                  <a:tcPr/>
                </a:tc>
                <a:extLst>
                  <a:ext uri="{0D108BD9-81ED-4DB2-BD59-A6C34878D82A}">
                    <a16:rowId xmlns:a16="http://schemas.microsoft.com/office/drawing/2014/main" val="714351730"/>
                  </a:ext>
                </a:extLst>
              </a:tr>
            </a:tbl>
          </a:graphicData>
        </a:graphic>
      </p:graphicFrame>
    </p:spTree>
    <p:extLst>
      <p:ext uri="{BB962C8B-B14F-4D97-AF65-F5344CB8AC3E}">
        <p14:creationId xmlns:p14="http://schemas.microsoft.com/office/powerpoint/2010/main" val="3717218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 3"/>
          <p:cNvGraphicFramePr>
            <a:graphicFrameLocks noGrp="1"/>
          </p:cNvGraphicFramePr>
          <p:nvPr>
            <p:extLst>
              <p:ext uri="{D42A27DB-BD31-4B8C-83A1-F6EECF244321}">
                <p14:modId xmlns:p14="http://schemas.microsoft.com/office/powerpoint/2010/main" val="2284324586"/>
              </p:ext>
            </p:extLst>
          </p:nvPr>
        </p:nvGraphicFramePr>
        <p:xfrm>
          <a:off x="216763" y="98221"/>
          <a:ext cx="11865746" cy="6267196"/>
        </p:xfrm>
        <a:graphic>
          <a:graphicData uri="http://schemas.openxmlformats.org/drawingml/2006/table">
            <a:tbl>
              <a:tblPr firstRow="1" bandRow="1">
                <a:tableStyleId>{5C22544A-7EE6-4342-B048-85BDC9FD1C3A}</a:tableStyleId>
              </a:tblPr>
              <a:tblGrid>
                <a:gridCol w="866313">
                  <a:extLst>
                    <a:ext uri="{9D8B030D-6E8A-4147-A177-3AD203B41FA5}">
                      <a16:colId xmlns:a16="http://schemas.microsoft.com/office/drawing/2014/main" val="3745241908"/>
                    </a:ext>
                  </a:extLst>
                </a:gridCol>
                <a:gridCol w="10999433">
                  <a:extLst>
                    <a:ext uri="{9D8B030D-6E8A-4147-A177-3AD203B41FA5}">
                      <a16:colId xmlns:a16="http://schemas.microsoft.com/office/drawing/2014/main" val="4082131582"/>
                    </a:ext>
                  </a:extLst>
                </a:gridCol>
              </a:tblGrid>
              <a:tr h="425562">
                <a:tc>
                  <a:txBody>
                    <a:bodyPr/>
                    <a:lstStyle/>
                    <a:p>
                      <a:r>
                        <a:rPr lang="et-EE" sz="1600" dirty="0"/>
                        <a:t>Nädal</a:t>
                      </a:r>
                    </a:p>
                  </a:txBody>
                  <a:tcPr/>
                </a:tc>
                <a:tc>
                  <a:txBody>
                    <a:bodyPr/>
                    <a:lstStyle/>
                    <a:p>
                      <a:r>
                        <a:rPr lang="et-EE" sz="1600" dirty="0"/>
                        <a:t>Teema</a:t>
                      </a:r>
                    </a:p>
                  </a:txBody>
                  <a:tcPr/>
                </a:tc>
                <a:extLst>
                  <a:ext uri="{0D108BD9-81ED-4DB2-BD59-A6C34878D82A}">
                    <a16:rowId xmlns:a16="http://schemas.microsoft.com/office/drawing/2014/main" val="1919237676"/>
                  </a:ext>
                </a:extLst>
              </a:tr>
              <a:tr h="852256">
                <a:tc>
                  <a:txBody>
                    <a:bodyPr/>
                    <a:lstStyle/>
                    <a:p>
                      <a:r>
                        <a:rPr lang="et-EE" sz="1600" dirty="0"/>
                        <a:t>9</a:t>
                      </a:r>
                      <a:endParaRPr lang="en-US" sz="1600" dirty="0"/>
                    </a:p>
                    <a:p>
                      <a:r>
                        <a:rPr lang="en-US" sz="1600" dirty="0"/>
                        <a:t>2710</a:t>
                      </a:r>
                      <a:endParaRPr lang="et-EE" sz="1600" dirty="0"/>
                    </a:p>
                  </a:txBody>
                  <a:tcPr/>
                </a:tc>
                <a:tc>
                  <a:txBody>
                    <a:bodyPr/>
                    <a:lstStyle/>
                    <a:p>
                      <a:r>
                        <a:rPr lang="et-EE" sz="1600" dirty="0" err="1"/>
                        <a:t>CADi</a:t>
                      </a:r>
                      <a:r>
                        <a:rPr lang="et-EE" sz="1600" dirty="0"/>
                        <a:t> tund (eelneva</a:t>
                      </a:r>
                      <a:r>
                        <a:rPr lang="et-EE" sz="1600" baseline="0" dirty="0"/>
                        <a:t> </a:t>
                      </a:r>
                      <a:r>
                        <a:rPr lang="et-EE" sz="1600" baseline="0" dirty="0" err="1"/>
                        <a:t>CADi</a:t>
                      </a:r>
                      <a:r>
                        <a:rPr lang="et-EE" sz="1600" baseline="0" dirty="0"/>
                        <a:t> tunni küsimused). Täiendavad seletused kursuseprojekti ülesanneteks. Projekti tegemine</a:t>
                      </a:r>
                      <a:endParaRPr lang="en-US" sz="1600" baseline="0" dirty="0"/>
                    </a:p>
                    <a:p>
                      <a:r>
                        <a:rPr lang="en-US" sz="1600" baseline="0" dirty="0"/>
                        <a:t>BIM - </a:t>
                      </a:r>
                      <a:r>
                        <a:rPr lang="en-US" sz="1600" baseline="0" dirty="0" err="1"/>
                        <a:t>salvestis</a:t>
                      </a:r>
                      <a:r>
                        <a:rPr lang="en-US" sz="1600" baseline="0" dirty="0"/>
                        <a:t> </a:t>
                      </a:r>
                      <a:r>
                        <a:rPr lang="en-US" sz="1600" baseline="0" dirty="0" err="1"/>
                        <a:t>koduseks</a:t>
                      </a:r>
                      <a:r>
                        <a:rPr lang="en-US" sz="1600" baseline="0" dirty="0"/>
                        <a:t> </a:t>
                      </a:r>
                      <a:r>
                        <a:rPr lang="en-US" sz="1600" baseline="0" dirty="0" err="1"/>
                        <a:t>vaatamiseks</a:t>
                      </a:r>
                      <a:r>
                        <a:rPr lang="en-US" sz="1600" baseline="0" dirty="0"/>
                        <a:t> (SKPK)</a:t>
                      </a:r>
                      <a:endParaRPr lang="et-EE" sz="1600" dirty="0"/>
                    </a:p>
                  </a:txBody>
                  <a:tcPr>
                    <a:solidFill>
                      <a:srgbClr val="FFFF00"/>
                    </a:solidFill>
                  </a:tcPr>
                </a:tc>
                <a:extLst>
                  <a:ext uri="{0D108BD9-81ED-4DB2-BD59-A6C34878D82A}">
                    <a16:rowId xmlns:a16="http://schemas.microsoft.com/office/drawing/2014/main" val="906000479"/>
                  </a:ext>
                </a:extLst>
              </a:tr>
              <a:tr h="694403">
                <a:tc>
                  <a:txBody>
                    <a:bodyPr/>
                    <a:lstStyle/>
                    <a:p>
                      <a:r>
                        <a:rPr lang="et-EE" sz="1600" dirty="0"/>
                        <a:t>10</a:t>
                      </a:r>
                      <a:endParaRPr lang="en-US" sz="1600" dirty="0"/>
                    </a:p>
                    <a:p>
                      <a:r>
                        <a:rPr lang="en-US" sz="1600" dirty="0"/>
                        <a:t>0311</a:t>
                      </a:r>
                      <a:endParaRPr lang="et-EE" sz="1600" dirty="0"/>
                    </a:p>
                  </a:txBody>
                  <a:tcPr/>
                </a:tc>
                <a:tc>
                  <a:txBody>
                    <a:bodyPr/>
                    <a:lstStyle/>
                    <a:p>
                      <a:r>
                        <a:rPr lang="et-EE" sz="1600" b="1" dirty="0"/>
                        <a:t>Rööbasteede</a:t>
                      </a:r>
                      <a:r>
                        <a:rPr lang="et-EE" sz="1600" dirty="0"/>
                        <a:t> projekteerimine,</a:t>
                      </a:r>
                      <a:r>
                        <a:rPr lang="et-EE" sz="1600" baseline="0" dirty="0"/>
                        <a:t> tänavate ja platside vertikaal. </a:t>
                      </a:r>
                      <a:r>
                        <a:rPr lang="et-EE" sz="1600" b="1" baseline="0" dirty="0"/>
                        <a:t>Külalisesineja (Reaalprojekt: Jaan Luhaorg</a:t>
                      </a:r>
                      <a:r>
                        <a:rPr lang="en-US" sz="1600" b="1" baseline="0" dirty="0"/>
                        <a:t>)</a:t>
                      </a:r>
                      <a:endParaRPr lang="en-US" sz="1600" baseline="0" dirty="0"/>
                    </a:p>
                    <a:p>
                      <a:r>
                        <a:rPr lang="et-EE" sz="1600" baseline="0" dirty="0"/>
                        <a:t>Vertikaali joonestamine platsile</a:t>
                      </a:r>
                      <a:r>
                        <a:rPr lang="en-US" sz="1600" baseline="0" dirty="0"/>
                        <a:t> et </a:t>
                      </a:r>
                      <a:r>
                        <a:rPr lang="en-US" sz="1600" baseline="0" dirty="0" err="1"/>
                        <a:t>veed</a:t>
                      </a:r>
                      <a:r>
                        <a:rPr lang="en-US" sz="1600" baseline="0" dirty="0"/>
                        <a:t> </a:t>
                      </a:r>
                      <a:r>
                        <a:rPr lang="en-US" sz="1600" baseline="0" dirty="0" err="1"/>
                        <a:t>ära</a:t>
                      </a:r>
                      <a:r>
                        <a:rPr lang="en-US" sz="1600" baseline="0" dirty="0"/>
                        <a:t> </a:t>
                      </a:r>
                      <a:r>
                        <a:rPr lang="en-US" sz="1600" baseline="0" dirty="0" err="1"/>
                        <a:t>jookseks</a:t>
                      </a:r>
                      <a:r>
                        <a:rPr lang="et-EE" sz="1600" baseline="0" dirty="0"/>
                        <a:t>. </a:t>
                      </a:r>
                      <a:r>
                        <a:rPr lang="en-US" sz="1600" baseline="0" dirty="0" err="1"/>
                        <a:t>Projektijuhtimine</a:t>
                      </a:r>
                      <a:r>
                        <a:rPr lang="en-US" sz="1600" baseline="0" dirty="0"/>
                        <a:t>. </a:t>
                      </a:r>
                      <a:r>
                        <a:rPr lang="en-US" sz="1600" baseline="0" dirty="0" err="1"/>
                        <a:t>Külalisesineja</a:t>
                      </a:r>
                      <a:r>
                        <a:rPr lang="en-US" sz="1600" baseline="0" dirty="0"/>
                        <a:t> (</a:t>
                      </a:r>
                      <a:r>
                        <a:rPr lang="en-US" sz="1600" baseline="0" dirty="0" err="1"/>
                        <a:t>Reaalprojekt</a:t>
                      </a:r>
                      <a:r>
                        <a:rPr lang="en-US" sz="1600" baseline="0" dirty="0"/>
                        <a:t>:</a:t>
                      </a:r>
                      <a:r>
                        <a:rPr lang="et-EE" sz="1600" b="1" baseline="0" dirty="0"/>
                        <a:t> Mihkel </a:t>
                      </a:r>
                      <a:r>
                        <a:rPr lang="et-EE" sz="1600" b="1" baseline="0" dirty="0" err="1"/>
                        <a:t>Meiel</a:t>
                      </a:r>
                      <a:r>
                        <a:rPr lang="en-US" sz="1600" b="1" baseline="0" dirty="0"/>
                        <a:t>)</a:t>
                      </a:r>
                      <a:endParaRPr lang="et-EE" sz="1600" b="1" dirty="0"/>
                    </a:p>
                  </a:txBody>
                  <a:tcPr/>
                </a:tc>
                <a:extLst>
                  <a:ext uri="{0D108BD9-81ED-4DB2-BD59-A6C34878D82A}">
                    <a16:rowId xmlns:a16="http://schemas.microsoft.com/office/drawing/2014/main" val="1248195151"/>
                  </a:ext>
                </a:extLst>
              </a:tr>
              <a:tr h="694403">
                <a:tc>
                  <a:txBody>
                    <a:bodyPr/>
                    <a:lstStyle/>
                    <a:p>
                      <a:r>
                        <a:rPr lang="et-EE" sz="1600" dirty="0"/>
                        <a:t>11</a:t>
                      </a:r>
                      <a:endParaRPr lang="en-US" sz="1600" dirty="0"/>
                    </a:p>
                    <a:p>
                      <a:r>
                        <a:rPr lang="en-US" sz="1600" dirty="0"/>
                        <a:t>1011</a:t>
                      </a:r>
                      <a:endParaRPr lang="et-EE" sz="1600" dirty="0"/>
                    </a:p>
                  </a:txBody>
                  <a:tcPr/>
                </a:tc>
                <a:tc>
                  <a:txBody>
                    <a:bodyPr/>
                    <a:lstStyle/>
                    <a:p>
                      <a:r>
                        <a:rPr lang="et-EE" sz="1600" dirty="0"/>
                        <a:t>Liikluskorraldus (LM ja teekattemärgised standardid, muutuvteabega</a:t>
                      </a:r>
                      <a:r>
                        <a:rPr lang="en-US" sz="1600" dirty="0"/>
                        <a:t> </a:t>
                      </a:r>
                      <a:r>
                        <a:rPr lang="en-US" sz="1600" dirty="0" err="1"/>
                        <a:t>märgid</a:t>
                      </a:r>
                      <a:r>
                        <a:rPr lang="et-EE" sz="1600" baseline="0" dirty="0"/>
                        <a:t>, liiklusohutuse tagamine - piirded). Nõuded normidest liikluskorraldusele.</a:t>
                      </a:r>
                      <a:r>
                        <a:rPr lang="en-US" sz="1600" baseline="0" dirty="0"/>
                        <a:t> </a:t>
                      </a:r>
                      <a:r>
                        <a:rPr lang="en-US" sz="1600" baseline="0" dirty="0" err="1"/>
                        <a:t>Ajutine</a:t>
                      </a:r>
                      <a:r>
                        <a:rPr lang="en-US" sz="1600" baseline="0" dirty="0"/>
                        <a:t> </a:t>
                      </a:r>
                      <a:r>
                        <a:rPr lang="en-US" sz="1600" baseline="0" dirty="0" err="1"/>
                        <a:t>liikluskorraldus</a:t>
                      </a:r>
                      <a:r>
                        <a:rPr lang="en-US" sz="1600" baseline="0" dirty="0"/>
                        <a:t>. </a:t>
                      </a:r>
                      <a:r>
                        <a:rPr lang="en-US" sz="1600" baseline="0" dirty="0" err="1"/>
                        <a:t>Parklad</a:t>
                      </a:r>
                      <a:r>
                        <a:rPr lang="en-US" sz="1600" baseline="0" dirty="0"/>
                        <a:t> </a:t>
                      </a:r>
                      <a:r>
                        <a:rPr lang="en-US" sz="1600" baseline="0" dirty="0" err="1"/>
                        <a:t>nii</a:t>
                      </a:r>
                      <a:r>
                        <a:rPr lang="en-US" sz="1600" baseline="0" dirty="0"/>
                        <a:t> </a:t>
                      </a:r>
                      <a:r>
                        <a:rPr lang="en-US" sz="1600" baseline="0" dirty="0" err="1"/>
                        <a:t>linnas</a:t>
                      </a:r>
                      <a:r>
                        <a:rPr lang="en-US" sz="1600" baseline="0" dirty="0"/>
                        <a:t> </a:t>
                      </a:r>
                      <a:r>
                        <a:rPr lang="en-US" sz="1600" baseline="0" dirty="0" err="1"/>
                        <a:t>kui</a:t>
                      </a:r>
                      <a:r>
                        <a:rPr lang="en-US" sz="1600" baseline="0" dirty="0"/>
                        <a:t> </a:t>
                      </a:r>
                      <a:r>
                        <a:rPr lang="en-US" sz="1600" baseline="0" dirty="0" err="1"/>
                        <a:t>maal</a:t>
                      </a:r>
                      <a:r>
                        <a:rPr lang="en-US" sz="1600" baseline="0" dirty="0"/>
                        <a:t>.</a:t>
                      </a:r>
                      <a:endParaRPr lang="et-EE" sz="1600" dirty="0"/>
                    </a:p>
                  </a:txBody>
                  <a:tcPr/>
                </a:tc>
                <a:extLst>
                  <a:ext uri="{0D108BD9-81ED-4DB2-BD59-A6C34878D82A}">
                    <a16:rowId xmlns:a16="http://schemas.microsoft.com/office/drawing/2014/main" val="1436668283"/>
                  </a:ext>
                </a:extLst>
              </a:tr>
              <a:tr h="694403">
                <a:tc>
                  <a:txBody>
                    <a:bodyPr/>
                    <a:lstStyle/>
                    <a:p>
                      <a:r>
                        <a:rPr lang="et-EE" sz="1600" dirty="0"/>
                        <a:t>12</a:t>
                      </a:r>
                      <a:endParaRPr lang="en-US" sz="1600" dirty="0"/>
                    </a:p>
                    <a:p>
                      <a:r>
                        <a:rPr lang="en-US" sz="1600" dirty="0"/>
                        <a:t>1711</a:t>
                      </a:r>
                    </a:p>
                    <a:p>
                      <a:r>
                        <a:rPr lang="en-US" sz="1600" dirty="0"/>
                        <a:t>JDP</a:t>
                      </a:r>
                      <a:endParaRPr lang="et-EE" sz="16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t-EE" sz="1600" dirty="0"/>
                        <a:t>Hanked (tunniharjutus: hangete analüüs, tehniline</a:t>
                      </a:r>
                      <a:r>
                        <a:rPr lang="et-EE" sz="1600" baseline="0" dirty="0"/>
                        <a:t> kirjeldus, hankedokumendid, lisad, ajagraafik</a:t>
                      </a:r>
                      <a:r>
                        <a:rPr lang="et-EE" sz="1600" dirty="0"/>
                        <a:t>),</a:t>
                      </a:r>
                      <a:r>
                        <a:rPr lang="et-EE" sz="1600" baseline="0" dirty="0"/>
                        <a:t> projekt koos ehitajaga (sh kuidas EP ja PP staadiumis ette näha ehitustehnoloogiaid). </a:t>
                      </a:r>
                      <a:r>
                        <a:rPr lang="et-EE" sz="1600" b="1" i="0" u="sng" baseline="0" dirty="0">
                          <a:solidFill>
                            <a:srgbClr val="FF0000"/>
                          </a:solidFill>
                        </a:rPr>
                        <a:t>Eksamiülesanded</a:t>
                      </a:r>
                      <a:r>
                        <a:rPr lang="et-EE" sz="1600" b="1" i="0" u="none" baseline="0" dirty="0">
                          <a:solidFill>
                            <a:srgbClr val="FF0000"/>
                          </a:solidFill>
                        </a:rPr>
                        <a:t> (kordamine)</a:t>
                      </a:r>
                      <a:endParaRPr lang="et-EE" sz="1600" b="1" i="0" u="sng" dirty="0">
                        <a:solidFill>
                          <a:srgbClr val="FF0000"/>
                        </a:solidFill>
                      </a:endParaRPr>
                    </a:p>
                  </a:txBody>
                  <a:tcPr/>
                </a:tc>
                <a:extLst>
                  <a:ext uri="{0D108BD9-81ED-4DB2-BD59-A6C34878D82A}">
                    <a16:rowId xmlns:a16="http://schemas.microsoft.com/office/drawing/2014/main" val="3218638601"/>
                  </a:ext>
                </a:extLst>
              </a:tr>
              <a:tr h="694403">
                <a:tc>
                  <a:txBody>
                    <a:bodyPr/>
                    <a:lstStyle/>
                    <a:p>
                      <a:r>
                        <a:rPr lang="et-EE" sz="1600" dirty="0"/>
                        <a:t>13</a:t>
                      </a:r>
                      <a:endParaRPr lang="en-US" sz="1600" dirty="0"/>
                    </a:p>
                    <a:p>
                      <a:r>
                        <a:rPr lang="en-US" sz="1600" dirty="0"/>
                        <a:t>2411</a:t>
                      </a:r>
                      <a:endParaRPr lang="et-EE" sz="1600" dirty="0"/>
                    </a:p>
                  </a:txBody>
                  <a:tcPr/>
                </a:tc>
                <a:tc>
                  <a:txBody>
                    <a:bodyPr/>
                    <a:lstStyle/>
                    <a:p>
                      <a:r>
                        <a:rPr lang="et-EE" sz="1600" b="1" dirty="0">
                          <a:solidFill>
                            <a:srgbClr val="FF0000"/>
                          </a:solidFill>
                        </a:rPr>
                        <a:t>EKSAM</a:t>
                      </a:r>
                      <a:r>
                        <a:rPr lang="et-EE" sz="1600" dirty="0"/>
                        <a:t>, </a:t>
                      </a:r>
                      <a:r>
                        <a:rPr lang="et-EE" sz="1600" b="1" dirty="0"/>
                        <a:t>külalisesinejad</a:t>
                      </a:r>
                    </a:p>
                  </a:txBody>
                  <a:tcPr/>
                </a:tc>
                <a:extLst>
                  <a:ext uri="{0D108BD9-81ED-4DB2-BD59-A6C34878D82A}">
                    <a16:rowId xmlns:a16="http://schemas.microsoft.com/office/drawing/2014/main" val="4177999325"/>
                  </a:ext>
                </a:extLst>
              </a:tr>
              <a:tr h="694403">
                <a:tc>
                  <a:txBody>
                    <a:bodyPr/>
                    <a:lstStyle/>
                    <a:p>
                      <a:r>
                        <a:rPr lang="et-EE" sz="1600" dirty="0"/>
                        <a:t>14</a:t>
                      </a:r>
                      <a:endParaRPr lang="en-US" sz="1600" dirty="0"/>
                    </a:p>
                    <a:p>
                      <a:r>
                        <a:rPr lang="en-US" sz="1600" dirty="0"/>
                        <a:t>0112</a:t>
                      </a:r>
                      <a:endParaRPr lang="et-EE" sz="1600" dirty="0"/>
                    </a:p>
                  </a:txBody>
                  <a:tcPr/>
                </a:tc>
                <a:tc>
                  <a:txBody>
                    <a:bodyPr/>
                    <a:lstStyle/>
                    <a:p>
                      <a:r>
                        <a:rPr lang="et-EE" sz="1600" b="1" dirty="0">
                          <a:solidFill>
                            <a:srgbClr val="FF0000"/>
                          </a:solidFill>
                        </a:rPr>
                        <a:t>EKSAM</a:t>
                      </a:r>
                      <a:r>
                        <a:rPr lang="et-EE" sz="1600" dirty="0"/>
                        <a:t>,</a:t>
                      </a:r>
                      <a:r>
                        <a:rPr lang="et-EE" sz="1600" baseline="0" dirty="0"/>
                        <a:t> </a:t>
                      </a:r>
                      <a:r>
                        <a:rPr lang="et-EE" sz="1600" b="1" baseline="0" dirty="0"/>
                        <a:t>külalisesinejad</a:t>
                      </a:r>
                      <a:endParaRPr lang="et-EE" sz="1600" b="1" dirty="0"/>
                    </a:p>
                  </a:txBody>
                  <a:tcPr/>
                </a:tc>
                <a:extLst>
                  <a:ext uri="{0D108BD9-81ED-4DB2-BD59-A6C34878D82A}">
                    <a16:rowId xmlns:a16="http://schemas.microsoft.com/office/drawing/2014/main" val="2567598839"/>
                  </a:ext>
                </a:extLst>
              </a:tr>
              <a:tr h="694403">
                <a:tc>
                  <a:txBody>
                    <a:bodyPr/>
                    <a:lstStyle/>
                    <a:p>
                      <a:r>
                        <a:rPr lang="et-EE" sz="1600" dirty="0"/>
                        <a:t>15</a:t>
                      </a:r>
                      <a:endParaRPr lang="en-US" sz="1600" dirty="0"/>
                    </a:p>
                    <a:p>
                      <a:r>
                        <a:rPr lang="en-US" sz="1600" dirty="0"/>
                        <a:t>0812</a:t>
                      </a:r>
                      <a:endParaRPr lang="et-EE" sz="1600" dirty="0"/>
                    </a:p>
                  </a:txBody>
                  <a:tcPr/>
                </a:tc>
                <a:tc>
                  <a:txBody>
                    <a:bodyPr/>
                    <a:lstStyle/>
                    <a:p>
                      <a:r>
                        <a:rPr lang="et-EE" sz="1600" dirty="0"/>
                        <a:t>ERINEVATE PROJEKTIDE ANALÜÜS.</a:t>
                      </a:r>
                      <a:r>
                        <a:rPr lang="et-EE" sz="1600" baseline="0" dirty="0"/>
                        <a:t> </a:t>
                      </a:r>
                      <a:r>
                        <a:rPr lang="et-EE" sz="1600" b="1" baseline="0" dirty="0"/>
                        <a:t>Projekteerimisettevõtte </a:t>
                      </a:r>
                      <a:r>
                        <a:rPr lang="et-EE" sz="1600" b="1" dirty="0"/>
                        <a:t>külastamine (Reaalprojekt?</a:t>
                      </a:r>
                      <a:r>
                        <a:rPr lang="en-US" sz="1600" b="1" dirty="0"/>
                        <a:t> SKPK?</a:t>
                      </a:r>
                      <a:r>
                        <a:rPr lang="et-EE" sz="1600" b="1" dirty="0"/>
                        <a:t>) </a:t>
                      </a:r>
                    </a:p>
                  </a:txBody>
                  <a:tcPr/>
                </a:tc>
                <a:extLst>
                  <a:ext uri="{0D108BD9-81ED-4DB2-BD59-A6C34878D82A}">
                    <a16:rowId xmlns:a16="http://schemas.microsoft.com/office/drawing/2014/main" val="4160921019"/>
                  </a:ext>
                </a:extLst>
              </a:tr>
              <a:tr h="694403">
                <a:tc>
                  <a:txBody>
                    <a:bodyPr/>
                    <a:lstStyle/>
                    <a:p>
                      <a:r>
                        <a:rPr lang="et-EE" sz="1600" dirty="0"/>
                        <a:t>16</a:t>
                      </a:r>
                      <a:endParaRPr lang="en-US" sz="1600" dirty="0"/>
                    </a:p>
                    <a:p>
                      <a:r>
                        <a:rPr lang="en-US" sz="1600" dirty="0"/>
                        <a:t>1512</a:t>
                      </a:r>
                      <a:endParaRPr lang="et-EE" sz="16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t-EE" sz="1600" dirty="0"/>
                        <a:t>ERINEVATE PROJEKTIDE ANALÜÜS. </a:t>
                      </a:r>
                      <a:r>
                        <a:rPr lang="et-EE" sz="1600" dirty="0" err="1"/>
                        <a:t>EKSAMi</a:t>
                      </a:r>
                      <a:r>
                        <a:rPr lang="et-EE" sz="1600" dirty="0"/>
                        <a:t> uuesti sooritamine?</a:t>
                      </a:r>
                    </a:p>
                    <a:p>
                      <a:endParaRPr lang="et-EE" sz="1600" dirty="0"/>
                    </a:p>
                  </a:txBody>
                  <a:tcPr/>
                </a:tc>
                <a:extLst>
                  <a:ext uri="{0D108BD9-81ED-4DB2-BD59-A6C34878D82A}">
                    <a16:rowId xmlns:a16="http://schemas.microsoft.com/office/drawing/2014/main" val="714351730"/>
                  </a:ext>
                </a:extLst>
              </a:tr>
            </a:tbl>
          </a:graphicData>
        </a:graphic>
      </p:graphicFrame>
    </p:spTree>
    <p:extLst>
      <p:ext uri="{BB962C8B-B14F-4D97-AF65-F5344CB8AC3E}">
        <p14:creationId xmlns:p14="http://schemas.microsoft.com/office/powerpoint/2010/main" val="9535365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586C36C-54FC-4341-9921-13D01065BC89}"/>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1305098"/>
            <a:ext cx="3441469" cy="5552902"/>
          </a:xfrm>
          <a:prstGeom prst="rect">
            <a:avLst/>
          </a:prstGeom>
        </p:spPr>
      </p:pic>
      <p:sp>
        <p:nvSpPr>
          <p:cNvPr id="2" name="Title 1">
            <a:extLst>
              <a:ext uri="{FF2B5EF4-FFF2-40B4-BE49-F238E27FC236}">
                <a16:creationId xmlns:a16="http://schemas.microsoft.com/office/drawing/2014/main" id="{936CFCB9-8CE9-43FF-A797-65C082494023}"/>
              </a:ext>
            </a:extLst>
          </p:cNvPr>
          <p:cNvSpPr>
            <a:spLocks noGrp="1"/>
          </p:cNvSpPr>
          <p:nvPr>
            <p:ph type="title"/>
          </p:nvPr>
        </p:nvSpPr>
        <p:spPr>
          <a:xfrm>
            <a:off x="1888067" y="624110"/>
            <a:ext cx="10100733" cy="789823"/>
          </a:xfrm>
        </p:spPr>
        <p:txBody>
          <a:bodyPr/>
          <a:lstStyle/>
          <a:p>
            <a:r>
              <a:rPr lang="et-EE" dirty="0"/>
              <a:t>Äripäev – tudengite esseekonkurss</a:t>
            </a:r>
          </a:p>
        </p:txBody>
      </p:sp>
      <p:sp>
        <p:nvSpPr>
          <p:cNvPr id="3" name="Content Placeholder 2">
            <a:extLst>
              <a:ext uri="{FF2B5EF4-FFF2-40B4-BE49-F238E27FC236}">
                <a16:creationId xmlns:a16="http://schemas.microsoft.com/office/drawing/2014/main" id="{3247132D-DB05-4F41-A5D2-EBC880869C9E}"/>
              </a:ext>
            </a:extLst>
          </p:cNvPr>
          <p:cNvSpPr>
            <a:spLocks noGrp="1"/>
          </p:cNvSpPr>
          <p:nvPr>
            <p:ph idx="1"/>
          </p:nvPr>
        </p:nvSpPr>
        <p:spPr>
          <a:xfrm>
            <a:off x="3653136" y="1691640"/>
            <a:ext cx="8195703" cy="4779818"/>
          </a:xfrm>
          <a:solidFill>
            <a:schemeClr val="bg2"/>
          </a:solidFill>
        </p:spPr>
        <p:txBody>
          <a:bodyPr>
            <a:normAutofit/>
          </a:bodyPr>
          <a:lstStyle/>
          <a:p>
            <a:r>
              <a:rPr lang="et-EE" sz="2400" b="1" dirty="0"/>
              <a:t>Ehituses</a:t>
            </a:r>
            <a:r>
              <a:rPr lang="et-EE" sz="2400" dirty="0"/>
              <a:t> ja eriti energeetikas </a:t>
            </a:r>
            <a:r>
              <a:rPr lang="et-EE" sz="2400" b="1" dirty="0"/>
              <a:t>on enamasti oluline, et taristu peaks kaua vastu. </a:t>
            </a:r>
            <a:r>
              <a:rPr lang="et-EE" sz="2400" dirty="0"/>
              <a:t>Tööstuses on oluline, et insenerid ei looks tooteid igavesti kestma. Nad peavad nii-öelda tegema oma tööd imperfektselt ehk lagunema.</a:t>
            </a:r>
            <a:endParaRPr lang="en-US" sz="2400" dirty="0"/>
          </a:p>
          <a:p>
            <a:pPr lvl="1"/>
            <a:r>
              <a:rPr lang="en-US" sz="2000" dirty="0" err="1">
                <a:highlight>
                  <a:srgbClr val="FFFF00"/>
                </a:highlight>
              </a:rPr>
              <a:t>Järeldus</a:t>
            </a:r>
            <a:r>
              <a:rPr lang="en-US" sz="2000" dirty="0">
                <a:highlight>
                  <a:srgbClr val="FFFF00"/>
                </a:highlight>
              </a:rPr>
              <a:t>: </a:t>
            </a:r>
            <a:r>
              <a:rPr lang="en-US" sz="2000" dirty="0" err="1">
                <a:highlight>
                  <a:srgbClr val="FFFF00"/>
                </a:highlight>
              </a:rPr>
              <a:t>ehitus</a:t>
            </a:r>
            <a:r>
              <a:rPr lang="en-US" sz="2000" dirty="0">
                <a:highlight>
                  <a:srgbClr val="FFFF00"/>
                </a:highlight>
              </a:rPr>
              <a:t> </a:t>
            </a:r>
            <a:r>
              <a:rPr lang="en-US" sz="2000" dirty="0" err="1">
                <a:highlight>
                  <a:srgbClr val="FFFF00"/>
                </a:highlight>
              </a:rPr>
              <a:t>võiks</a:t>
            </a:r>
            <a:r>
              <a:rPr lang="en-US" sz="2000" dirty="0">
                <a:highlight>
                  <a:srgbClr val="FFFF00"/>
                </a:highlight>
              </a:rPr>
              <a:t> </a:t>
            </a:r>
            <a:r>
              <a:rPr lang="en-US" sz="2000" dirty="0" err="1">
                <a:highlight>
                  <a:srgbClr val="FFFF00"/>
                </a:highlight>
              </a:rPr>
              <a:t>kesta</a:t>
            </a:r>
            <a:r>
              <a:rPr lang="en-US" sz="2000" dirty="0">
                <a:highlight>
                  <a:srgbClr val="FFFF00"/>
                </a:highlight>
              </a:rPr>
              <a:t> </a:t>
            </a:r>
            <a:r>
              <a:rPr lang="en-US" sz="2000" dirty="0" err="1">
                <a:highlight>
                  <a:srgbClr val="FFFF00"/>
                </a:highlight>
              </a:rPr>
              <a:t>igavesti</a:t>
            </a:r>
            <a:r>
              <a:rPr lang="en-US" sz="2000" dirty="0">
                <a:highlight>
                  <a:srgbClr val="FFFF00"/>
                </a:highlight>
              </a:rPr>
              <a:t>?</a:t>
            </a:r>
            <a:endParaRPr lang="et-EE" sz="2000" dirty="0">
              <a:highlight>
                <a:srgbClr val="FFFF00"/>
              </a:highlight>
            </a:endParaRPr>
          </a:p>
          <a:p>
            <a:r>
              <a:rPr lang="et-EE" sz="2400" b="1" dirty="0"/>
              <a:t>Toode ei tohi vastu pidada igavesti, aga see ei tohi ka kohe katki minna, hea insener peab leidma optimaalse lahenduse</a:t>
            </a:r>
            <a:r>
              <a:rPr lang="et-EE" sz="2400" dirty="0"/>
              <a:t>, mis oleks kvaliteetne ja mugav kasutada, võimalikult keskkonnasäästlik ning samal ajal peab toode ka ettevõtjale, inseneri tööandjale, tooma kasumit</a:t>
            </a:r>
            <a:r>
              <a:rPr lang="et-EE" dirty="0"/>
              <a:t>.</a:t>
            </a:r>
            <a:endParaRPr lang="en-US" dirty="0"/>
          </a:p>
          <a:p>
            <a:pPr lvl="1"/>
            <a:r>
              <a:rPr lang="en-US" sz="2000" dirty="0" err="1">
                <a:highlight>
                  <a:srgbClr val="FFFF00"/>
                </a:highlight>
              </a:rPr>
              <a:t>Järeldus</a:t>
            </a:r>
            <a:r>
              <a:rPr lang="en-US" sz="2000" dirty="0">
                <a:highlight>
                  <a:srgbClr val="FFFF00"/>
                </a:highlight>
              </a:rPr>
              <a:t>: tee </a:t>
            </a:r>
            <a:r>
              <a:rPr lang="en-US" sz="2000" dirty="0" err="1">
                <a:highlight>
                  <a:srgbClr val="FFFF00"/>
                </a:highlight>
              </a:rPr>
              <a:t>peab</a:t>
            </a:r>
            <a:r>
              <a:rPr lang="en-US" sz="2000" dirty="0">
                <a:highlight>
                  <a:srgbClr val="FFFF00"/>
                </a:highlight>
              </a:rPr>
              <a:t> </a:t>
            </a:r>
            <a:r>
              <a:rPr lang="en-US" sz="2000" dirty="0" err="1">
                <a:highlight>
                  <a:srgbClr val="FFFF00"/>
                </a:highlight>
              </a:rPr>
              <a:t>kestma</a:t>
            </a:r>
            <a:r>
              <a:rPr lang="en-US" sz="2000" dirty="0">
                <a:highlight>
                  <a:srgbClr val="FFFF00"/>
                </a:highlight>
              </a:rPr>
              <a:t> </a:t>
            </a:r>
            <a:r>
              <a:rPr lang="en-US" sz="2000" dirty="0" err="1">
                <a:highlight>
                  <a:srgbClr val="FFFF00"/>
                </a:highlight>
              </a:rPr>
              <a:t>vähemalt</a:t>
            </a:r>
            <a:r>
              <a:rPr lang="en-US" sz="2000" dirty="0">
                <a:highlight>
                  <a:srgbClr val="FFFF00"/>
                </a:highlight>
              </a:rPr>
              <a:t> </a:t>
            </a:r>
            <a:r>
              <a:rPr lang="en-US" sz="2000" dirty="0" err="1">
                <a:highlight>
                  <a:srgbClr val="FFFF00"/>
                </a:highlight>
              </a:rPr>
              <a:t>garantiiaja</a:t>
            </a:r>
            <a:endParaRPr lang="en-US" sz="2000" dirty="0">
              <a:highlight>
                <a:srgbClr val="FFFF00"/>
              </a:highlight>
            </a:endParaRPr>
          </a:p>
          <a:p>
            <a:pPr lvl="1"/>
            <a:r>
              <a:rPr lang="en-US" sz="2000" dirty="0">
                <a:highlight>
                  <a:srgbClr val="FFFF00"/>
                </a:highlight>
              </a:rPr>
              <a:t>NORMIS   ON   TOODUD   KASUTU  SIGA</a:t>
            </a:r>
            <a:endParaRPr lang="et-EE" sz="2000" dirty="0">
              <a:highlight>
                <a:srgbClr val="FFFF00"/>
              </a:highlight>
            </a:endParaRPr>
          </a:p>
        </p:txBody>
      </p:sp>
    </p:spTree>
    <p:extLst>
      <p:ext uri="{BB962C8B-B14F-4D97-AF65-F5344CB8AC3E}">
        <p14:creationId xmlns:p14="http://schemas.microsoft.com/office/powerpoint/2010/main" val="26617966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63429B1-DBBC-D07A-D1A1-09A0C0FC8257}"/>
              </a:ext>
            </a:extLst>
          </p:cNvPr>
          <p:cNvSpPr>
            <a:spLocks noGrp="1"/>
          </p:cNvSpPr>
          <p:nvPr>
            <p:ph type="body" sz="quarter" idx="13"/>
          </p:nvPr>
        </p:nvSpPr>
        <p:spPr/>
        <p:txBody>
          <a:bodyPr/>
          <a:lstStyle/>
          <a:p>
            <a:r>
              <a:rPr lang="en-US" dirty="0" err="1"/>
              <a:t>Sissejuhatus</a:t>
            </a:r>
            <a:r>
              <a:rPr lang="en-US" dirty="0"/>
              <a:t> - </a:t>
            </a:r>
            <a:r>
              <a:rPr lang="en-US" dirty="0" err="1"/>
              <a:t>Teemad</a:t>
            </a:r>
            <a:endParaRPr lang="en-US" dirty="0"/>
          </a:p>
        </p:txBody>
      </p:sp>
      <p:sp>
        <p:nvSpPr>
          <p:cNvPr id="3" name="Text Placeholder 2">
            <a:extLst>
              <a:ext uri="{FF2B5EF4-FFF2-40B4-BE49-F238E27FC236}">
                <a16:creationId xmlns:a16="http://schemas.microsoft.com/office/drawing/2014/main" id="{0A623821-61BB-85E0-825A-20B328F0BE0E}"/>
              </a:ext>
            </a:extLst>
          </p:cNvPr>
          <p:cNvSpPr>
            <a:spLocks noGrp="1"/>
          </p:cNvSpPr>
          <p:nvPr>
            <p:ph type="body" sz="quarter" idx="14"/>
          </p:nvPr>
        </p:nvSpPr>
        <p:spPr/>
        <p:txBody>
          <a:bodyPr/>
          <a:lstStyle/>
          <a:p>
            <a:r>
              <a:rPr lang="en-US" dirty="0" err="1"/>
              <a:t>Kutsesüsteem</a:t>
            </a:r>
            <a:r>
              <a:rPr lang="en-US" dirty="0"/>
              <a:t>, </a:t>
            </a:r>
            <a:r>
              <a:rPr lang="en-US" dirty="0" err="1"/>
              <a:t>insenerikutsed</a:t>
            </a:r>
            <a:r>
              <a:rPr lang="en-US" dirty="0"/>
              <a:t>, </a:t>
            </a:r>
            <a:r>
              <a:rPr lang="en-US" dirty="0" err="1"/>
              <a:t>volituste</a:t>
            </a:r>
            <a:r>
              <a:rPr lang="en-US" dirty="0"/>
              <a:t> </a:t>
            </a:r>
            <a:r>
              <a:rPr lang="en-US" dirty="0" err="1"/>
              <a:t>piirid</a:t>
            </a:r>
            <a:endParaRPr lang="en-US" dirty="0"/>
          </a:p>
          <a:p>
            <a:r>
              <a:rPr lang="en-US" dirty="0" err="1"/>
              <a:t>Regulatiivne</a:t>
            </a:r>
            <a:r>
              <a:rPr lang="en-US" dirty="0"/>
              <a:t> </a:t>
            </a:r>
            <a:r>
              <a:rPr lang="en-US" dirty="0" err="1"/>
              <a:t>raamistik</a:t>
            </a:r>
            <a:r>
              <a:rPr lang="en-US" dirty="0"/>
              <a:t> – </a:t>
            </a:r>
            <a:r>
              <a:rPr lang="en-US" dirty="0" err="1"/>
              <a:t>EhS</a:t>
            </a:r>
            <a:r>
              <a:rPr lang="en-US" dirty="0"/>
              <a:t>, LS, MKM M2, Klim M71, EVS 843:2016</a:t>
            </a:r>
          </a:p>
          <a:p>
            <a:pPr lvl="1"/>
            <a:r>
              <a:rPr lang="en-US" dirty="0" err="1"/>
              <a:t>Põhialused</a:t>
            </a:r>
            <a:r>
              <a:rPr lang="en-US" dirty="0"/>
              <a:t> M71 ja EVS 843</a:t>
            </a:r>
          </a:p>
          <a:p>
            <a:r>
              <a:rPr lang="en-US" dirty="0" err="1"/>
              <a:t>Teedevõrk</a:t>
            </a:r>
            <a:r>
              <a:rPr lang="en-US" dirty="0"/>
              <a:t> </a:t>
            </a:r>
            <a:r>
              <a:rPr lang="en-US" dirty="0" err="1"/>
              <a:t>maal</a:t>
            </a:r>
            <a:r>
              <a:rPr lang="en-US" dirty="0"/>
              <a:t> (</a:t>
            </a:r>
            <a:r>
              <a:rPr lang="en-US" dirty="0" err="1"/>
              <a:t>asulavälised</a:t>
            </a:r>
            <a:r>
              <a:rPr lang="en-US" dirty="0"/>
              <a:t> teed) ja </a:t>
            </a:r>
            <a:r>
              <a:rPr lang="en-US" dirty="0" err="1"/>
              <a:t>linnas</a:t>
            </a:r>
            <a:r>
              <a:rPr lang="en-US" dirty="0"/>
              <a:t> (</a:t>
            </a:r>
            <a:r>
              <a:rPr lang="en-US" dirty="0" err="1"/>
              <a:t>tänavad</a:t>
            </a:r>
            <a:r>
              <a:rPr lang="en-US" dirty="0"/>
              <a:t>)</a:t>
            </a:r>
          </a:p>
          <a:p>
            <a:pPr lvl="1"/>
            <a:r>
              <a:rPr lang="en-US" dirty="0" err="1"/>
              <a:t>Teede</a:t>
            </a:r>
            <a:r>
              <a:rPr lang="en-US" dirty="0"/>
              <a:t> ja </a:t>
            </a:r>
            <a:r>
              <a:rPr lang="en-US" dirty="0" err="1"/>
              <a:t>tänavate</a:t>
            </a:r>
            <a:r>
              <a:rPr lang="en-US" dirty="0"/>
              <a:t> </a:t>
            </a:r>
            <a:r>
              <a:rPr lang="en-US" dirty="0" err="1"/>
              <a:t>funktsionaalne</a:t>
            </a:r>
            <a:r>
              <a:rPr lang="en-US" dirty="0"/>
              <a:t> </a:t>
            </a:r>
            <a:r>
              <a:rPr lang="en-US" dirty="0" err="1"/>
              <a:t>liigitus</a:t>
            </a:r>
            <a:r>
              <a:rPr lang="en-US" dirty="0"/>
              <a:t>, E- ja TEN-T </a:t>
            </a:r>
            <a:r>
              <a:rPr lang="en-US" dirty="0" err="1"/>
              <a:t>teedevõrk</a:t>
            </a:r>
            <a:endParaRPr lang="en-US" dirty="0"/>
          </a:p>
          <a:p>
            <a:pPr lvl="1"/>
            <a:r>
              <a:rPr lang="en-US" dirty="0" err="1"/>
              <a:t>Teedevõrgu</a:t>
            </a:r>
            <a:r>
              <a:rPr lang="en-US" dirty="0"/>
              <a:t> </a:t>
            </a:r>
            <a:r>
              <a:rPr lang="en-US" dirty="0" err="1"/>
              <a:t>hierarhiline</a:t>
            </a:r>
            <a:r>
              <a:rPr lang="en-US" dirty="0"/>
              <a:t> </a:t>
            </a:r>
            <a:r>
              <a:rPr lang="en-US" dirty="0" err="1"/>
              <a:t>struktuur</a:t>
            </a:r>
            <a:endParaRPr lang="en-US" dirty="0"/>
          </a:p>
          <a:p>
            <a:r>
              <a:rPr lang="en-US" dirty="0" err="1"/>
              <a:t>TrAm</a:t>
            </a:r>
            <a:r>
              <a:rPr lang="en-US" dirty="0"/>
              <a:t> </a:t>
            </a:r>
            <a:r>
              <a:rPr lang="en-US" dirty="0" err="1"/>
              <a:t>koduleht</a:t>
            </a:r>
            <a:r>
              <a:rPr lang="en-US" dirty="0"/>
              <a:t> (</a:t>
            </a:r>
            <a:r>
              <a:rPr lang="en-US" dirty="0" err="1"/>
              <a:t>juhendid</a:t>
            </a:r>
            <a:r>
              <a:rPr lang="en-US" dirty="0"/>
              <a:t>, </a:t>
            </a:r>
            <a:r>
              <a:rPr lang="en-US" dirty="0" err="1"/>
              <a:t>uuringud</a:t>
            </a:r>
            <a:r>
              <a:rPr lang="en-US" dirty="0"/>
              <a:t>, </a:t>
            </a:r>
            <a:r>
              <a:rPr lang="en-US" dirty="0" err="1"/>
              <a:t>liiklussageduste</a:t>
            </a:r>
            <a:r>
              <a:rPr lang="en-US" dirty="0"/>
              <a:t> info)</a:t>
            </a:r>
          </a:p>
          <a:p>
            <a:r>
              <a:rPr lang="en-US" dirty="0" err="1"/>
              <a:t>Teeregister</a:t>
            </a:r>
            <a:r>
              <a:rPr lang="en-US" dirty="0"/>
              <a:t> (teeregister.riik.ee) ja </a:t>
            </a:r>
            <a:r>
              <a:rPr lang="en-US" dirty="0" err="1"/>
              <a:t>võimalikud</a:t>
            </a:r>
            <a:r>
              <a:rPr lang="en-US" dirty="0"/>
              <a:t> </a:t>
            </a:r>
            <a:r>
              <a:rPr lang="en-US" dirty="0" err="1"/>
              <a:t>andmed</a:t>
            </a:r>
            <a:r>
              <a:rPr lang="en-US" dirty="0"/>
              <a:t> </a:t>
            </a:r>
            <a:r>
              <a:rPr lang="en-US" dirty="0" err="1"/>
              <a:t>registrist</a:t>
            </a:r>
            <a:endParaRPr lang="en-US" dirty="0"/>
          </a:p>
          <a:p>
            <a:r>
              <a:rPr lang="en-US" dirty="0"/>
              <a:t>Maa- ja </a:t>
            </a:r>
            <a:r>
              <a:rPr lang="en-US" dirty="0" err="1"/>
              <a:t>Ruumiameti</a:t>
            </a:r>
            <a:r>
              <a:rPr lang="en-US" dirty="0"/>
              <a:t> </a:t>
            </a:r>
            <a:r>
              <a:rPr lang="en-US" dirty="0" err="1"/>
              <a:t>kaardirakendused</a:t>
            </a:r>
            <a:r>
              <a:rPr lang="en-US" dirty="0"/>
              <a:t> (teed, </a:t>
            </a:r>
            <a:r>
              <a:rPr lang="en-US" dirty="0" err="1"/>
              <a:t>mullastik</a:t>
            </a:r>
            <a:r>
              <a:rPr lang="en-US" dirty="0"/>
              <a:t>, </a:t>
            </a:r>
            <a:r>
              <a:rPr lang="en-US" dirty="0" err="1"/>
              <a:t>kitsendused</a:t>
            </a:r>
            <a:r>
              <a:rPr lang="en-US" dirty="0"/>
              <a:t>)</a:t>
            </a:r>
          </a:p>
          <a:p>
            <a:r>
              <a:rPr lang="en-US" dirty="0" err="1"/>
              <a:t>Teehoiukava</a:t>
            </a:r>
            <a:r>
              <a:rPr lang="en-US" dirty="0"/>
              <a:t> THK, </a:t>
            </a:r>
            <a:r>
              <a:rPr lang="en-US" dirty="0" err="1"/>
              <a:t>teehoiu</a:t>
            </a:r>
            <a:r>
              <a:rPr lang="en-US" dirty="0"/>
              <a:t> </a:t>
            </a:r>
            <a:r>
              <a:rPr lang="en-US" dirty="0" err="1"/>
              <a:t>rahastamine</a:t>
            </a:r>
            <a:r>
              <a:rPr lang="en-US" dirty="0"/>
              <a:t>, </a:t>
            </a:r>
            <a:r>
              <a:rPr lang="en-US" dirty="0" err="1"/>
              <a:t>riigieelarve</a:t>
            </a:r>
            <a:r>
              <a:rPr lang="en-US" dirty="0"/>
              <a:t> </a:t>
            </a:r>
            <a:r>
              <a:rPr lang="en-US" dirty="0" err="1"/>
              <a:t>strateegia</a:t>
            </a:r>
            <a:r>
              <a:rPr lang="en-US" dirty="0"/>
              <a:t> RES</a:t>
            </a:r>
          </a:p>
        </p:txBody>
      </p:sp>
    </p:spTree>
    <p:extLst>
      <p:ext uri="{BB962C8B-B14F-4D97-AF65-F5344CB8AC3E}">
        <p14:creationId xmlns:p14="http://schemas.microsoft.com/office/powerpoint/2010/main" val="41116105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B0A8E3E-32B4-C041-1048-6B3AE433A3DE}"/>
              </a:ext>
            </a:extLst>
          </p:cNvPr>
          <p:cNvSpPr>
            <a:spLocks noGrp="1"/>
          </p:cNvSpPr>
          <p:nvPr>
            <p:ph type="body" sz="quarter" idx="13"/>
          </p:nvPr>
        </p:nvSpPr>
        <p:spPr/>
        <p:txBody>
          <a:bodyPr/>
          <a:lstStyle/>
          <a:p>
            <a:endParaRPr lang="en-US"/>
          </a:p>
        </p:txBody>
      </p:sp>
      <p:sp>
        <p:nvSpPr>
          <p:cNvPr id="3" name="Text Placeholder 2">
            <a:extLst>
              <a:ext uri="{FF2B5EF4-FFF2-40B4-BE49-F238E27FC236}">
                <a16:creationId xmlns:a16="http://schemas.microsoft.com/office/drawing/2014/main" id="{CAA58940-8939-B5C9-7739-F3FD2467E67B}"/>
              </a:ext>
            </a:extLst>
          </p:cNvPr>
          <p:cNvSpPr>
            <a:spLocks noGrp="1"/>
          </p:cNvSpPr>
          <p:nvPr>
            <p:ph type="body" sz="quarter" idx="14"/>
          </p:nvPr>
        </p:nvSpPr>
        <p:spPr/>
        <p:txBody>
          <a:bodyPr/>
          <a:lstStyle/>
          <a:p>
            <a:endParaRPr lang="en-US"/>
          </a:p>
        </p:txBody>
      </p:sp>
      <p:pic>
        <p:nvPicPr>
          <p:cNvPr id="4" name="Picture 3">
            <a:extLst>
              <a:ext uri="{FF2B5EF4-FFF2-40B4-BE49-F238E27FC236}">
                <a16:creationId xmlns:a16="http://schemas.microsoft.com/office/drawing/2014/main" id="{FC343E27-2EFE-8652-638F-547AC8188A50}"/>
              </a:ext>
            </a:extLst>
          </p:cNvPr>
          <p:cNvPicPr>
            <a:picLocks noChangeAspect="1"/>
          </p:cNvPicPr>
          <p:nvPr/>
        </p:nvPicPr>
        <p:blipFill>
          <a:blip r:embed="rId2"/>
          <a:stretch>
            <a:fillRect/>
          </a:stretch>
        </p:blipFill>
        <p:spPr>
          <a:xfrm>
            <a:off x="407963" y="32568"/>
            <a:ext cx="11784991" cy="6850914"/>
          </a:xfrm>
          <a:prstGeom prst="rect">
            <a:avLst/>
          </a:prstGeom>
        </p:spPr>
      </p:pic>
    </p:spTree>
    <p:extLst>
      <p:ext uri="{BB962C8B-B14F-4D97-AF65-F5344CB8AC3E}">
        <p14:creationId xmlns:p14="http://schemas.microsoft.com/office/powerpoint/2010/main" val="5280123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5195D2B-82DD-FBBE-31D3-28AA23AC2953}"/>
              </a:ext>
            </a:extLst>
          </p:cNvPr>
          <p:cNvSpPr>
            <a:spLocks noGrp="1"/>
          </p:cNvSpPr>
          <p:nvPr>
            <p:ph type="body" sz="quarter" idx="13"/>
          </p:nvPr>
        </p:nvSpPr>
        <p:spPr/>
        <p:txBody>
          <a:bodyPr/>
          <a:lstStyle/>
          <a:p>
            <a:r>
              <a:rPr lang="en-US" dirty="0"/>
              <a:t>KUTSED</a:t>
            </a:r>
          </a:p>
        </p:txBody>
      </p:sp>
      <p:sp>
        <p:nvSpPr>
          <p:cNvPr id="3" name="Text Placeholder 2">
            <a:extLst>
              <a:ext uri="{FF2B5EF4-FFF2-40B4-BE49-F238E27FC236}">
                <a16:creationId xmlns:a16="http://schemas.microsoft.com/office/drawing/2014/main" id="{B0D786C7-6159-E4A7-FAE0-511E9F9722F4}"/>
              </a:ext>
            </a:extLst>
          </p:cNvPr>
          <p:cNvSpPr>
            <a:spLocks noGrp="1"/>
          </p:cNvSpPr>
          <p:nvPr>
            <p:ph type="body" sz="quarter" idx="14"/>
          </p:nvPr>
        </p:nvSpPr>
        <p:spPr/>
        <p:txBody>
          <a:bodyPr/>
          <a:lstStyle/>
          <a:p>
            <a:endParaRPr lang="en-US"/>
          </a:p>
        </p:txBody>
      </p:sp>
      <p:pic>
        <p:nvPicPr>
          <p:cNvPr id="5" name="Picture 4" descr="The image appears to be a form or registration page for Kutse Register, featuring fields for inputting personal and professional information such as names, specializations, educational levels, and dates.&#10;&#10;AI-generated content may be incorrect.">
            <a:extLst>
              <a:ext uri="{FF2B5EF4-FFF2-40B4-BE49-F238E27FC236}">
                <a16:creationId xmlns:a16="http://schemas.microsoft.com/office/drawing/2014/main" id="{6587D82A-536C-4CC9-67A5-145255BB3B1F}"/>
              </a:ext>
            </a:extLst>
          </p:cNvPr>
          <p:cNvPicPr>
            <a:picLocks noChangeAspect="1"/>
          </p:cNvPicPr>
          <p:nvPr/>
        </p:nvPicPr>
        <p:blipFill>
          <a:blip r:embed="rId2"/>
          <a:stretch>
            <a:fillRect/>
          </a:stretch>
        </p:blipFill>
        <p:spPr>
          <a:xfrm>
            <a:off x="2251500" y="0"/>
            <a:ext cx="9940500" cy="6858000"/>
          </a:xfrm>
          <a:prstGeom prst="rect">
            <a:avLst/>
          </a:prstGeom>
        </p:spPr>
      </p:pic>
    </p:spTree>
    <p:extLst>
      <p:ext uri="{BB962C8B-B14F-4D97-AF65-F5344CB8AC3E}">
        <p14:creationId xmlns:p14="http://schemas.microsoft.com/office/powerpoint/2010/main" val="23775142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0A2EB3F-5F8D-9F00-857D-E41344114BA9}"/>
              </a:ext>
            </a:extLst>
          </p:cNvPr>
          <p:cNvSpPr>
            <a:spLocks noGrp="1"/>
          </p:cNvSpPr>
          <p:nvPr>
            <p:ph type="body" sz="quarter" idx="13"/>
          </p:nvPr>
        </p:nvSpPr>
        <p:spPr/>
        <p:txBody>
          <a:bodyPr/>
          <a:lstStyle/>
          <a:p>
            <a:r>
              <a:rPr lang="en-US" dirty="0" err="1"/>
              <a:t>Teedevaldkonna</a:t>
            </a:r>
            <a:r>
              <a:rPr lang="en-US" dirty="0"/>
              <a:t> </a:t>
            </a:r>
            <a:r>
              <a:rPr lang="en-US" dirty="0" err="1"/>
              <a:t>kutsed</a:t>
            </a:r>
            <a:endParaRPr lang="en-US" dirty="0"/>
          </a:p>
        </p:txBody>
      </p:sp>
      <p:sp>
        <p:nvSpPr>
          <p:cNvPr id="3" name="Text Placeholder 2">
            <a:extLst>
              <a:ext uri="{FF2B5EF4-FFF2-40B4-BE49-F238E27FC236}">
                <a16:creationId xmlns:a16="http://schemas.microsoft.com/office/drawing/2014/main" id="{8A4FA250-92A1-C1DE-0AA7-6918656B0062}"/>
              </a:ext>
            </a:extLst>
          </p:cNvPr>
          <p:cNvSpPr>
            <a:spLocks noGrp="1"/>
          </p:cNvSpPr>
          <p:nvPr>
            <p:ph type="body" sz="quarter" idx="14"/>
          </p:nvPr>
        </p:nvSpPr>
        <p:spPr>
          <a:xfrm>
            <a:off x="302004" y="1263854"/>
            <a:ext cx="11828477" cy="4449047"/>
          </a:xfrm>
        </p:spPr>
        <p:txBody>
          <a:bodyPr>
            <a:normAutofit/>
          </a:bodyPr>
          <a:lstStyle/>
          <a:p>
            <a:pPr marL="0" indent="0">
              <a:buNone/>
            </a:pPr>
            <a:r>
              <a:rPr lang="en-US" altLang="en-US" dirty="0" err="1"/>
              <a:t>Spetsialiseerumine</a:t>
            </a:r>
            <a:r>
              <a:rPr lang="en-US" altLang="en-US" dirty="0"/>
              <a:t> Teed</a:t>
            </a:r>
          </a:p>
          <a:p>
            <a:r>
              <a:rPr lang="en-US" altLang="en-US" b="1" dirty="0" err="1"/>
              <a:t>Projekti</a:t>
            </a:r>
            <a:r>
              <a:rPr lang="en-US" altLang="en-US" dirty="0"/>
              <a:t> </a:t>
            </a:r>
            <a:r>
              <a:rPr lang="en-US" altLang="en-US" dirty="0" err="1"/>
              <a:t>koostamine</a:t>
            </a:r>
            <a:endParaRPr lang="en-US" altLang="en-US" dirty="0"/>
          </a:p>
          <a:p>
            <a:r>
              <a:rPr lang="en-US" altLang="en-US" b="1" dirty="0" err="1"/>
              <a:t>Ehitus</a:t>
            </a:r>
            <a:r>
              <a:rPr lang="en-US" altLang="en-US" dirty="0" err="1"/>
              <a:t>tegevuse</a:t>
            </a:r>
            <a:r>
              <a:rPr lang="en-US" altLang="en-US" dirty="0"/>
              <a:t> </a:t>
            </a:r>
            <a:r>
              <a:rPr lang="en-US" altLang="en-US" dirty="0" err="1"/>
              <a:t>juhtimine</a:t>
            </a:r>
            <a:endParaRPr lang="en-US" altLang="en-US" dirty="0"/>
          </a:p>
          <a:p>
            <a:r>
              <a:rPr lang="en-US" altLang="en-US" dirty="0" err="1"/>
              <a:t>Ehitusjuhtimine</a:t>
            </a:r>
            <a:endParaRPr lang="en-US" altLang="en-US" dirty="0"/>
          </a:p>
          <a:p>
            <a:r>
              <a:rPr lang="en-US" altLang="en-US" b="1" dirty="0" err="1"/>
              <a:t>Omanikujärelevalve</a:t>
            </a:r>
            <a:endParaRPr lang="en-US" altLang="en-US" b="1" dirty="0"/>
          </a:p>
          <a:p>
            <a:r>
              <a:rPr lang="en-US" altLang="en-US" b="1" dirty="0" err="1"/>
              <a:t>Korrashoid</a:t>
            </a:r>
            <a:r>
              <a:rPr lang="en-US" altLang="en-US" dirty="0"/>
              <a:t> (6,7 </a:t>
            </a:r>
            <a:r>
              <a:rPr lang="en-US" altLang="en-US" dirty="0" err="1"/>
              <a:t>tasemel</a:t>
            </a:r>
            <a:r>
              <a:rPr lang="en-US" altLang="en-US" dirty="0"/>
              <a:t>)</a:t>
            </a:r>
          </a:p>
          <a:p>
            <a:r>
              <a:rPr lang="en-US" altLang="en-US" dirty="0" err="1"/>
              <a:t>Liikluskorralduse</a:t>
            </a:r>
            <a:r>
              <a:rPr lang="en-US" altLang="en-US" dirty="0"/>
              <a:t> </a:t>
            </a:r>
            <a:r>
              <a:rPr lang="en-US" altLang="en-US" dirty="0" err="1"/>
              <a:t>projekti</a:t>
            </a:r>
            <a:r>
              <a:rPr lang="en-US" altLang="en-US" dirty="0"/>
              <a:t> </a:t>
            </a:r>
            <a:r>
              <a:rPr lang="en-US" altLang="en-US" dirty="0" err="1"/>
              <a:t>tegemine</a:t>
            </a:r>
            <a:r>
              <a:rPr lang="en-US" altLang="en-US" dirty="0"/>
              <a:t> (6,7 </a:t>
            </a:r>
            <a:r>
              <a:rPr lang="en-US" altLang="en-US" dirty="0" err="1"/>
              <a:t>tasemel</a:t>
            </a:r>
            <a:r>
              <a:rPr lang="en-US" altLang="en-US" dirty="0"/>
              <a:t> </a:t>
            </a:r>
            <a:r>
              <a:rPr lang="en-US" altLang="en-US" dirty="0" err="1"/>
              <a:t>võimalik</a:t>
            </a:r>
            <a:r>
              <a:rPr lang="en-US" altLang="en-US" dirty="0"/>
              <a:t> </a:t>
            </a:r>
            <a:r>
              <a:rPr lang="en-US" altLang="en-US" dirty="0" err="1"/>
              <a:t>eraldi</a:t>
            </a:r>
            <a:r>
              <a:rPr lang="en-US" altLang="en-US" dirty="0"/>
              <a:t> </a:t>
            </a:r>
            <a:r>
              <a:rPr lang="en-US" altLang="en-US" dirty="0" err="1"/>
              <a:t>taotleda</a:t>
            </a:r>
            <a:r>
              <a:rPr lang="en-US" altLang="en-US" dirty="0"/>
              <a:t>)</a:t>
            </a:r>
          </a:p>
          <a:p>
            <a:r>
              <a:rPr lang="en-US" altLang="en-US" dirty="0" err="1"/>
              <a:t>Projekti</a:t>
            </a:r>
            <a:r>
              <a:rPr lang="en-US" altLang="en-US" dirty="0"/>
              <a:t> </a:t>
            </a:r>
            <a:r>
              <a:rPr lang="en-US" altLang="en-US" dirty="0" err="1"/>
              <a:t>ekspertiisi</a:t>
            </a:r>
            <a:r>
              <a:rPr lang="en-US" altLang="en-US" dirty="0"/>
              <a:t> </a:t>
            </a:r>
            <a:r>
              <a:rPr lang="en-US" altLang="en-US" dirty="0" err="1"/>
              <a:t>tegemine</a:t>
            </a:r>
            <a:r>
              <a:rPr lang="en-US" altLang="en-US" dirty="0"/>
              <a:t> (7,8 </a:t>
            </a:r>
            <a:r>
              <a:rPr lang="en-US" altLang="en-US" dirty="0" err="1"/>
              <a:t>tasemel</a:t>
            </a:r>
            <a:r>
              <a:rPr lang="en-US" altLang="en-US" dirty="0"/>
              <a:t>, </a:t>
            </a:r>
            <a:r>
              <a:rPr lang="en-US" altLang="en-US" dirty="0" err="1"/>
              <a:t>reeglina</a:t>
            </a:r>
            <a:r>
              <a:rPr lang="en-US" altLang="en-US" dirty="0"/>
              <a:t> OJV ja P </a:t>
            </a:r>
            <a:r>
              <a:rPr lang="en-US" altLang="en-US" dirty="0" err="1"/>
              <a:t>põhikutsega</a:t>
            </a:r>
            <a:r>
              <a:rPr lang="en-US" altLang="en-US" dirty="0"/>
              <a:t>)</a:t>
            </a:r>
          </a:p>
          <a:p>
            <a:r>
              <a:rPr lang="en-US" altLang="en-US" dirty="0" err="1"/>
              <a:t>Auditi</a:t>
            </a:r>
            <a:r>
              <a:rPr lang="en-US" altLang="en-US" dirty="0"/>
              <a:t> </a:t>
            </a:r>
            <a:r>
              <a:rPr lang="en-US" altLang="en-US" dirty="0" err="1"/>
              <a:t>tegemine</a:t>
            </a:r>
            <a:r>
              <a:rPr lang="en-US" altLang="en-US" dirty="0"/>
              <a:t> (7,8 </a:t>
            </a:r>
            <a:r>
              <a:rPr lang="en-US" altLang="en-US" dirty="0" err="1"/>
              <a:t>tasemel</a:t>
            </a:r>
            <a:r>
              <a:rPr lang="en-US" altLang="en-US" dirty="0"/>
              <a:t>, </a:t>
            </a:r>
            <a:r>
              <a:rPr lang="en-US" altLang="en-US" dirty="0" err="1"/>
              <a:t>reeglina</a:t>
            </a:r>
            <a:r>
              <a:rPr lang="en-US" altLang="en-US" dirty="0"/>
              <a:t> P </a:t>
            </a:r>
            <a:r>
              <a:rPr lang="en-US" altLang="en-US" dirty="0" err="1"/>
              <a:t>põhikutsega</a:t>
            </a:r>
            <a:r>
              <a:rPr lang="en-US" altLang="en-US" dirty="0"/>
              <a:t>)</a:t>
            </a:r>
          </a:p>
          <a:p>
            <a:r>
              <a:rPr lang="en-US" altLang="en-US" b="1" dirty="0" err="1"/>
              <a:t>Liiklusohutusauditi</a:t>
            </a:r>
            <a:r>
              <a:rPr lang="en-US" altLang="en-US" dirty="0"/>
              <a:t> </a:t>
            </a:r>
            <a:r>
              <a:rPr lang="en-US" altLang="en-US" dirty="0" err="1"/>
              <a:t>tegemine</a:t>
            </a:r>
            <a:r>
              <a:rPr lang="en-US" altLang="en-US" dirty="0"/>
              <a:t> (7,8 </a:t>
            </a:r>
            <a:r>
              <a:rPr lang="en-US" altLang="en-US" dirty="0" err="1"/>
              <a:t>tasemel</a:t>
            </a:r>
            <a:r>
              <a:rPr lang="en-US" altLang="en-US" dirty="0"/>
              <a:t>)</a:t>
            </a:r>
          </a:p>
          <a:p>
            <a:r>
              <a:rPr lang="en-US" altLang="en-US" dirty="0" err="1"/>
              <a:t>Projekteerimise</a:t>
            </a:r>
            <a:r>
              <a:rPr lang="en-US" altLang="en-US" dirty="0"/>
              <a:t> </a:t>
            </a:r>
            <a:r>
              <a:rPr lang="en-US" altLang="en-US" dirty="0" err="1"/>
              <a:t>juhtimine</a:t>
            </a:r>
            <a:r>
              <a:rPr lang="en-US" altLang="en-US" dirty="0"/>
              <a:t> (7,8 </a:t>
            </a:r>
            <a:r>
              <a:rPr lang="en-US" altLang="en-US" dirty="0" err="1"/>
              <a:t>tasemel</a:t>
            </a:r>
            <a:r>
              <a:rPr lang="en-US" altLang="en-US" dirty="0"/>
              <a:t>)</a:t>
            </a:r>
          </a:p>
          <a:p>
            <a:pPr marL="0" indent="0">
              <a:buNone/>
            </a:pPr>
            <a:r>
              <a:rPr lang="en-US" dirty="0" err="1"/>
              <a:t>Oluline</a:t>
            </a:r>
            <a:r>
              <a:rPr lang="en-US" dirty="0"/>
              <a:t> </a:t>
            </a:r>
            <a:r>
              <a:rPr lang="en-US" dirty="0" err="1"/>
              <a:t>märkus</a:t>
            </a:r>
            <a:r>
              <a:rPr lang="en-US" dirty="0"/>
              <a:t> – </a:t>
            </a:r>
            <a:r>
              <a:rPr lang="en-US" dirty="0" err="1"/>
              <a:t>kui</a:t>
            </a:r>
            <a:r>
              <a:rPr lang="en-US" dirty="0"/>
              <a:t> </a:t>
            </a:r>
            <a:r>
              <a:rPr lang="en-US" dirty="0" err="1"/>
              <a:t>soovite</a:t>
            </a:r>
            <a:r>
              <a:rPr lang="en-US" dirty="0"/>
              <a:t> </a:t>
            </a:r>
            <a:r>
              <a:rPr lang="en-US" dirty="0" err="1"/>
              <a:t>spetsialiseeruda</a:t>
            </a:r>
            <a:r>
              <a:rPr lang="en-US" dirty="0"/>
              <a:t> </a:t>
            </a:r>
            <a:r>
              <a:rPr lang="en-US" dirty="0" err="1"/>
              <a:t>teedele</a:t>
            </a:r>
            <a:r>
              <a:rPr lang="en-US" dirty="0"/>
              <a:t> VÕI </a:t>
            </a:r>
            <a:r>
              <a:rPr lang="en-US" dirty="0" err="1"/>
              <a:t>sildadele</a:t>
            </a:r>
            <a:r>
              <a:rPr lang="en-US" dirty="0"/>
              <a:t>, </a:t>
            </a:r>
            <a:r>
              <a:rPr lang="en-US" dirty="0" err="1"/>
              <a:t>tuleb</a:t>
            </a:r>
            <a:r>
              <a:rPr lang="en-US" dirty="0"/>
              <a:t> </a:t>
            </a:r>
            <a:r>
              <a:rPr lang="en-US" dirty="0" err="1"/>
              <a:t>vastava</a:t>
            </a:r>
            <a:r>
              <a:rPr lang="en-US" dirty="0"/>
              <a:t> </a:t>
            </a:r>
            <a:r>
              <a:rPr lang="en-US" dirty="0" err="1"/>
              <a:t>valdkonna</a:t>
            </a:r>
            <a:r>
              <a:rPr lang="en-US" dirty="0"/>
              <a:t> </a:t>
            </a:r>
            <a:r>
              <a:rPr lang="en-US" dirty="0" err="1"/>
              <a:t>aineid</a:t>
            </a:r>
            <a:r>
              <a:rPr lang="en-US" dirty="0"/>
              <a:t> </a:t>
            </a:r>
            <a:r>
              <a:rPr lang="en-US" dirty="0" err="1"/>
              <a:t>piisavalt</a:t>
            </a:r>
            <a:r>
              <a:rPr lang="en-US" dirty="0"/>
              <a:t> </a:t>
            </a:r>
            <a:r>
              <a:rPr lang="en-US" dirty="0" err="1"/>
              <a:t>valida</a:t>
            </a:r>
            <a:endParaRPr lang="en-US" dirty="0"/>
          </a:p>
        </p:txBody>
      </p:sp>
    </p:spTree>
    <p:extLst>
      <p:ext uri="{BB962C8B-B14F-4D97-AF65-F5344CB8AC3E}">
        <p14:creationId xmlns:p14="http://schemas.microsoft.com/office/powerpoint/2010/main" val="17398643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D4768D-0783-9A3D-5EBF-B3B0EC722A52}"/>
              </a:ext>
            </a:extLst>
          </p:cNvPr>
          <p:cNvSpPr>
            <a:spLocks noGrp="1"/>
          </p:cNvSpPr>
          <p:nvPr>
            <p:ph type="title"/>
          </p:nvPr>
        </p:nvSpPr>
        <p:spPr/>
        <p:txBody>
          <a:bodyPr/>
          <a:lstStyle/>
          <a:p>
            <a:r>
              <a:rPr lang="en-US" dirty="0" err="1"/>
              <a:t>Kutsed</a:t>
            </a:r>
            <a:r>
              <a:rPr lang="en-US" dirty="0"/>
              <a:t> – </a:t>
            </a:r>
            <a:r>
              <a:rPr lang="en-US" sz="3200" dirty="0">
                <a:hlinkClick r:id="rId3"/>
              </a:rPr>
              <a:t>www.kutseregister.ee</a:t>
            </a:r>
            <a:r>
              <a:rPr lang="en-US" sz="3200" dirty="0"/>
              <a:t> </a:t>
            </a:r>
            <a:endParaRPr lang="en-US" dirty="0"/>
          </a:p>
        </p:txBody>
      </p:sp>
      <p:sp>
        <p:nvSpPr>
          <p:cNvPr id="3" name="Content Placeholder 2">
            <a:extLst>
              <a:ext uri="{FF2B5EF4-FFF2-40B4-BE49-F238E27FC236}">
                <a16:creationId xmlns:a16="http://schemas.microsoft.com/office/drawing/2014/main" id="{9AB0D6EF-E5DE-D1ED-B86B-7FD1674FB840}"/>
              </a:ext>
            </a:extLst>
          </p:cNvPr>
          <p:cNvSpPr>
            <a:spLocks noGrp="1"/>
          </p:cNvSpPr>
          <p:nvPr>
            <p:ph idx="1"/>
          </p:nvPr>
        </p:nvSpPr>
        <p:spPr>
          <a:xfrm>
            <a:off x="1464734" y="1655233"/>
            <a:ext cx="10388600" cy="4957234"/>
          </a:xfrm>
        </p:spPr>
        <p:txBody>
          <a:bodyPr>
            <a:normAutofit lnSpcReduction="10000"/>
          </a:bodyPr>
          <a:lstStyle/>
          <a:p>
            <a:r>
              <a:rPr lang="en-US" sz="2000" dirty="0"/>
              <a:t>6 – TKTK </a:t>
            </a:r>
            <a:r>
              <a:rPr lang="en-US" sz="1600" dirty="0"/>
              <a:t>(</a:t>
            </a:r>
            <a:r>
              <a:rPr lang="en-US" sz="1600" dirty="0" err="1"/>
              <a:t>insener</a:t>
            </a:r>
            <a:r>
              <a:rPr lang="en-US" sz="1600" dirty="0"/>
              <a:t>)</a:t>
            </a:r>
            <a:r>
              <a:rPr lang="en-US" sz="2000" dirty="0"/>
              <a:t>, 7 – TTÜ </a:t>
            </a:r>
            <a:r>
              <a:rPr lang="en-US" sz="1600" dirty="0"/>
              <a:t>(</a:t>
            </a:r>
            <a:r>
              <a:rPr lang="en-US" sz="1600" dirty="0" err="1"/>
              <a:t>diplomeeritud</a:t>
            </a:r>
            <a:r>
              <a:rPr lang="en-US" sz="1600" dirty="0"/>
              <a:t> </a:t>
            </a:r>
            <a:r>
              <a:rPr lang="en-US" sz="1600" dirty="0" err="1"/>
              <a:t>insener</a:t>
            </a:r>
            <a:r>
              <a:rPr lang="en-US" sz="1600" dirty="0"/>
              <a:t>)</a:t>
            </a:r>
            <a:r>
              <a:rPr lang="en-US" sz="2000" dirty="0"/>
              <a:t>, 8 </a:t>
            </a:r>
            <a:r>
              <a:rPr lang="en-US" sz="1600" dirty="0"/>
              <a:t>(</a:t>
            </a:r>
            <a:r>
              <a:rPr lang="en-US" sz="1600" dirty="0" err="1"/>
              <a:t>volitatud</a:t>
            </a:r>
            <a:r>
              <a:rPr lang="en-US" sz="1600" dirty="0"/>
              <a:t> </a:t>
            </a:r>
            <a:r>
              <a:rPr lang="en-US" sz="1600" dirty="0" err="1"/>
              <a:t>insener</a:t>
            </a:r>
            <a:r>
              <a:rPr lang="en-US" sz="1600" dirty="0"/>
              <a:t>)</a:t>
            </a:r>
            <a:endParaRPr lang="en-US" sz="2000" dirty="0"/>
          </a:p>
          <a:p>
            <a:pPr lvl="1"/>
            <a:r>
              <a:rPr lang="en-US" sz="1800" dirty="0" err="1"/>
              <a:t>esmakutse</a:t>
            </a:r>
            <a:r>
              <a:rPr lang="en-US" sz="1800" dirty="0"/>
              <a:t> </a:t>
            </a:r>
            <a:r>
              <a:rPr lang="en-US" sz="1800" dirty="0" err="1"/>
              <a:t>lõpudiplomiga</a:t>
            </a:r>
            <a:r>
              <a:rPr lang="en-US" sz="1800" dirty="0"/>
              <a:t> (6, 7)</a:t>
            </a:r>
          </a:p>
          <a:p>
            <a:pPr lvl="1"/>
            <a:r>
              <a:rPr lang="en-US" sz="1800" dirty="0" err="1"/>
              <a:t>allkirjaõigus</a:t>
            </a:r>
            <a:r>
              <a:rPr lang="en-US" sz="1800" dirty="0"/>
              <a:t> </a:t>
            </a:r>
            <a:r>
              <a:rPr lang="en-US" sz="1800" dirty="0" err="1"/>
              <a:t>taotleda</a:t>
            </a:r>
            <a:r>
              <a:rPr lang="en-US" sz="1800" dirty="0"/>
              <a:t> </a:t>
            </a:r>
            <a:r>
              <a:rPr lang="en-US" sz="1800" dirty="0" err="1"/>
              <a:t>kui</a:t>
            </a:r>
            <a:r>
              <a:rPr lang="en-US" sz="1800" dirty="0"/>
              <a:t> </a:t>
            </a:r>
            <a:r>
              <a:rPr lang="en-US" sz="1800" dirty="0" err="1"/>
              <a:t>kogemused</a:t>
            </a:r>
            <a:r>
              <a:rPr lang="en-US" sz="1800" dirty="0"/>
              <a:t> </a:t>
            </a:r>
            <a:r>
              <a:rPr lang="en-US" sz="1800" dirty="0" err="1"/>
              <a:t>tõestatud</a:t>
            </a:r>
            <a:endParaRPr lang="en-US" sz="1800" dirty="0"/>
          </a:p>
          <a:p>
            <a:pPr lvl="1"/>
            <a:r>
              <a:rPr lang="en-US" sz="1800" dirty="0" err="1"/>
              <a:t>allkirjaõiguslik</a:t>
            </a:r>
            <a:r>
              <a:rPr lang="en-US" sz="1800" dirty="0"/>
              <a:t> </a:t>
            </a:r>
            <a:r>
              <a:rPr lang="en-US" sz="1800" dirty="0" err="1"/>
              <a:t>kutse</a:t>
            </a:r>
            <a:r>
              <a:rPr lang="en-US" sz="1800" dirty="0"/>
              <a:t> </a:t>
            </a:r>
            <a:r>
              <a:rPr lang="en-US" sz="1800" dirty="0" err="1"/>
              <a:t>kehtib</a:t>
            </a:r>
            <a:r>
              <a:rPr lang="en-US" sz="1800" dirty="0"/>
              <a:t> 7 </a:t>
            </a:r>
            <a:r>
              <a:rPr lang="en-US" sz="1800" dirty="0" err="1"/>
              <a:t>aastat</a:t>
            </a:r>
            <a:r>
              <a:rPr lang="en-US" sz="1800" dirty="0"/>
              <a:t>, </a:t>
            </a:r>
            <a:r>
              <a:rPr lang="en-US" sz="1800" dirty="0" err="1"/>
              <a:t>siis</a:t>
            </a:r>
            <a:r>
              <a:rPr lang="en-US" sz="1800" dirty="0"/>
              <a:t> </a:t>
            </a:r>
            <a:r>
              <a:rPr lang="en-US" sz="1800" dirty="0" err="1"/>
              <a:t>tuleb</a:t>
            </a:r>
            <a:r>
              <a:rPr lang="en-US" sz="1800" dirty="0"/>
              <a:t> </a:t>
            </a:r>
            <a:r>
              <a:rPr lang="en-US" sz="1800" dirty="0" err="1"/>
              <a:t>taastõendada</a:t>
            </a:r>
            <a:r>
              <a:rPr lang="en-US" sz="1800" dirty="0"/>
              <a:t> (</a:t>
            </a:r>
            <a:r>
              <a:rPr lang="en-US" sz="1800" dirty="0" err="1"/>
              <a:t>või</a:t>
            </a:r>
            <a:r>
              <a:rPr lang="en-US" sz="1800" dirty="0"/>
              <a:t> </a:t>
            </a:r>
            <a:r>
              <a:rPr lang="en-US" sz="1800" dirty="0" err="1"/>
              <a:t>taotleda</a:t>
            </a:r>
            <a:r>
              <a:rPr lang="en-US" sz="1800" dirty="0"/>
              <a:t> </a:t>
            </a:r>
            <a:r>
              <a:rPr lang="en-US" sz="1800" dirty="0" err="1"/>
              <a:t>järgmist</a:t>
            </a:r>
            <a:r>
              <a:rPr lang="en-US" sz="1800" dirty="0"/>
              <a:t>)</a:t>
            </a:r>
          </a:p>
          <a:p>
            <a:r>
              <a:rPr lang="en-US" sz="2000" dirty="0" err="1"/>
              <a:t>Valdkonnad</a:t>
            </a:r>
            <a:r>
              <a:rPr lang="en-US" sz="2000" dirty="0"/>
              <a:t> ja </a:t>
            </a:r>
            <a:r>
              <a:rPr lang="en-US" sz="2000" dirty="0" err="1"/>
              <a:t>kompetentsid</a:t>
            </a:r>
            <a:r>
              <a:rPr lang="en-US" sz="2000" dirty="0"/>
              <a:t>, </a:t>
            </a:r>
            <a:r>
              <a:rPr lang="en-US" sz="2000" dirty="0">
                <a:hlinkClick r:id="rId4"/>
              </a:rPr>
              <a:t>MKM M61 (2022)</a:t>
            </a:r>
            <a:endParaRPr lang="en-US" sz="2000" dirty="0"/>
          </a:p>
          <a:p>
            <a:pPr lvl="1"/>
            <a:r>
              <a:rPr lang="en-US" sz="1800" dirty="0"/>
              <a:t>Teed vs </a:t>
            </a:r>
            <a:r>
              <a:rPr lang="en-US" sz="1800" dirty="0" err="1"/>
              <a:t>sillad</a:t>
            </a:r>
            <a:r>
              <a:rPr lang="en-US" sz="1800" dirty="0"/>
              <a:t> </a:t>
            </a:r>
            <a:r>
              <a:rPr lang="en-US" sz="1800" dirty="0">
                <a:highlight>
                  <a:srgbClr val="FFFF00"/>
                </a:highlight>
              </a:rPr>
              <a:t>(MTR, </a:t>
            </a:r>
            <a:r>
              <a:rPr lang="en-US" sz="1800" dirty="0" err="1">
                <a:highlight>
                  <a:srgbClr val="FFFF00"/>
                </a:highlight>
              </a:rPr>
              <a:t>vastutav</a:t>
            </a:r>
            <a:r>
              <a:rPr lang="en-US" sz="1800" dirty="0">
                <a:highlight>
                  <a:srgbClr val="FFFF00"/>
                </a:highlight>
              </a:rPr>
              <a:t> </a:t>
            </a:r>
            <a:r>
              <a:rPr lang="en-US" sz="1800" dirty="0" err="1">
                <a:highlight>
                  <a:srgbClr val="FFFF00"/>
                </a:highlight>
              </a:rPr>
              <a:t>spetsialist</a:t>
            </a:r>
            <a:r>
              <a:rPr lang="en-US" sz="1800" dirty="0">
                <a:highlight>
                  <a:srgbClr val="FFFF00"/>
                </a:highlight>
              </a:rPr>
              <a:t> </a:t>
            </a:r>
            <a:r>
              <a:rPr lang="en-US" sz="1800" dirty="0" err="1">
                <a:highlight>
                  <a:srgbClr val="FFFF00"/>
                </a:highlight>
              </a:rPr>
              <a:t>ehk</a:t>
            </a:r>
            <a:r>
              <a:rPr lang="en-US" sz="1800" dirty="0">
                <a:highlight>
                  <a:srgbClr val="FFFF00"/>
                </a:highlight>
              </a:rPr>
              <a:t> </a:t>
            </a:r>
            <a:r>
              <a:rPr lang="en-US" sz="1800" dirty="0" err="1">
                <a:highlight>
                  <a:srgbClr val="FFFF00"/>
                </a:highlight>
              </a:rPr>
              <a:t>pädev</a:t>
            </a:r>
            <a:r>
              <a:rPr lang="en-US" sz="1800" dirty="0">
                <a:highlight>
                  <a:srgbClr val="FFFF00"/>
                </a:highlight>
              </a:rPr>
              <a:t> </a:t>
            </a:r>
            <a:r>
              <a:rPr lang="en-US" sz="1800" dirty="0" err="1">
                <a:highlight>
                  <a:srgbClr val="FFFF00"/>
                </a:highlight>
              </a:rPr>
              <a:t>isik</a:t>
            </a:r>
            <a:r>
              <a:rPr lang="en-US" sz="1800" dirty="0">
                <a:highlight>
                  <a:srgbClr val="FFFF00"/>
                </a:highlight>
              </a:rPr>
              <a:t> – </a:t>
            </a:r>
            <a:r>
              <a:rPr lang="en-US" sz="1800" dirty="0" err="1">
                <a:highlight>
                  <a:srgbClr val="FFFF00"/>
                </a:highlight>
              </a:rPr>
              <a:t>kuni</a:t>
            </a:r>
            <a:r>
              <a:rPr lang="en-US" sz="1800" dirty="0">
                <a:highlight>
                  <a:srgbClr val="FFFF00"/>
                </a:highlight>
              </a:rPr>
              <a:t> 3 </a:t>
            </a:r>
            <a:r>
              <a:rPr lang="en-US" sz="1800" dirty="0" err="1">
                <a:highlight>
                  <a:srgbClr val="FFFF00"/>
                </a:highlight>
              </a:rPr>
              <a:t>firmas</a:t>
            </a:r>
            <a:r>
              <a:rPr lang="en-US" sz="1800" dirty="0">
                <a:highlight>
                  <a:srgbClr val="FFFF00"/>
                </a:highlight>
              </a:rPr>
              <a:t>)</a:t>
            </a:r>
          </a:p>
          <a:p>
            <a:pPr lvl="2"/>
            <a:r>
              <a:rPr lang="en-US" sz="1600" dirty="0" err="1"/>
              <a:t>Projekteerimine</a:t>
            </a:r>
            <a:r>
              <a:rPr lang="en-US" sz="1600" dirty="0"/>
              <a:t>/</a:t>
            </a:r>
            <a:r>
              <a:rPr lang="en-US" sz="1600" dirty="0" err="1"/>
              <a:t>planeerimine</a:t>
            </a:r>
            <a:r>
              <a:rPr lang="en-US" sz="1600" dirty="0"/>
              <a:t>, </a:t>
            </a:r>
            <a:r>
              <a:rPr lang="en-US" sz="1600" i="1" dirty="0" err="1"/>
              <a:t>projekteerimise</a:t>
            </a:r>
            <a:r>
              <a:rPr lang="en-US" sz="1600" i="1" dirty="0"/>
              <a:t> </a:t>
            </a:r>
            <a:r>
              <a:rPr lang="en-US" sz="1600" i="1" dirty="0" err="1"/>
              <a:t>juhtimine</a:t>
            </a:r>
            <a:r>
              <a:rPr lang="en-US" sz="1600" i="1" dirty="0"/>
              <a:t> </a:t>
            </a:r>
            <a:r>
              <a:rPr lang="en-US" sz="1600" dirty="0"/>
              <a:t>ja </a:t>
            </a:r>
            <a:r>
              <a:rPr lang="en-US" sz="1600" dirty="0" err="1"/>
              <a:t>ekspertiis</a:t>
            </a:r>
            <a:endParaRPr lang="en-US" sz="1600" dirty="0"/>
          </a:p>
          <a:p>
            <a:pPr lvl="2"/>
            <a:r>
              <a:rPr lang="en-US" sz="1600" dirty="0" err="1"/>
              <a:t>Omaniku</a:t>
            </a:r>
            <a:r>
              <a:rPr lang="en-US" sz="1600" dirty="0"/>
              <a:t> </a:t>
            </a:r>
            <a:r>
              <a:rPr lang="en-US" sz="1600" dirty="0" err="1"/>
              <a:t>järele</a:t>
            </a:r>
            <a:r>
              <a:rPr lang="en-US" sz="1600" dirty="0"/>
              <a:t> </a:t>
            </a:r>
            <a:r>
              <a:rPr lang="en-US" sz="1600" dirty="0" err="1"/>
              <a:t>valvamine</a:t>
            </a:r>
            <a:endParaRPr lang="en-US" sz="1600" dirty="0"/>
          </a:p>
          <a:p>
            <a:pPr lvl="2"/>
            <a:r>
              <a:rPr lang="en-US" sz="1600" dirty="0" err="1"/>
              <a:t>Ehitamine</a:t>
            </a:r>
            <a:r>
              <a:rPr lang="en-US" sz="1600" dirty="0"/>
              <a:t> ja </a:t>
            </a:r>
            <a:r>
              <a:rPr lang="en-US" sz="1600" i="1" dirty="0" err="1"/>
              <a:t>ehitustegevuse</a:t>
            </a:r>
            <a:r>
              <a:rPr lang="en-US" sz="1600" i="1" dirty="0"/>
              <a:t> </a:t>
            </a:r>
            <a:r>
              <a:rPr lang="en-US" sz="1600" i="1" dirty="0" err="1"/>
              <a:t>juhtimine</a:t>
            </a:r>
            <a:endParaRPr lang="en-US" sz="1600" i="1" dirty="0"/>
          </a:p>
          <a:p>
            <a:pPr lvl="2"/>
            <a:r>
              <a:rPr lang="en-US" sz="1600" dirty="0"/>
              <a:t>Silla </a:t>
            </a:r>
            <a:r>
              <a:rPr lang="en-US" sz="1600" dirty="0" err="1"/>
              <a:t>või</a:t>
            </a:r>
            <a:r>
              <a:rPr lang="en-US" sz="1600" dirty="0"/>
              <a:t> tee audit </a:t>
            </a:r>
          </a:p>
          <a:p>
            <a:pPr lvl="3"/>
            <a:r>
              <a:rPr lang="en-US" sz="1400" dirty="0" err="1"/>
              <a:t>hoone</a:t>
            </a:r>
            <a:r>
              <a:rPr lang="en-US" sz="1400" dirty="0"/>
              <a:t> audit </a:t>
            </a:r>
            <a:r>
              <a:rPr lang="en-US" sz="1400" dirty="0" err="1"/>
              <a:t>ehitisregistri</a:t>
            </a:r>
            <a:r>
              <a:rPr lang="en-US" sz="1400" dirty="0"/>
              <a:t> </a:t>
            </a:r>
            <a:r>
              <a:rPr lang="en-US" sz="1400" dirty="0" err="1"/>
              <a:t>jaoks</a:t>
            </a:r>
            <a:r>
              <a:rPr lang="en-US" sz="1400" dirty="0"/>
              <a:t> </a:t>
            </a:r>
            <a:r>
              <a:rPr lang="en-US" sz="1400" dirty="0" err="1"/>
              <a:t>ning</a:t>
            </a:r>
            <a:r>
              <a:rPr lang="en-US" sz="1400" dirty="0"/>
              <a:t> </a:t>
            </a:r>
            <a:r>
              <a:rPr lang="en-US" sz="1400" dirty="0" err="1"/>
              <a:t>silla</a:t>
            </a:r>
            <a:r>
              <a:rPr lang="en-US" sz="1400" dirty="0"/>
              <a:t> audit et </a:t>
            </a:r>
            <a:r>
              <a:rPr lang="en-US" sz="1400" dirty="0" err="1"/>
              <a:t>hinnata</a:t>
            </a:r>
            <a:r>
              <a:rPr lang="en-US" sz="1400" dirty="0"/>
              <a:t> </a:t>
            </a:r>
            <a:r>
              <a:rPr lang="en-US" sz="1400" dirty="0" err="1"/>
              <a:t>silla</a:t>
            </a:r>
            <a:r>
              <a:rPr lang="en-US" sz="1400" dirty="0"/>
              <a:t> </a:t>
            </a:r>
            <a:r>
              <a:rPr lang="en-US" sz="1400" dirty="0" err="1"/>
              <a:t>tehnilist</a:t>
            </a:r>
            <a:r>
              <a:rPr lang="en-US" sz="1400" dirty="0"/>
              <a:t> </a:t>
            </a:r>
            <a:r>
              <a:rPr lang="en-US" sz="1400" dirty="0" err="1"/>
              <a:t>seisundit</a:t>
            </a:r>
            <a:r>
              <a:rPr lang="en-US" sz="1400" dirty="0"/>
              <a:t> – </a:t>
            </a:r>
            <a:r>
              <a:rPr lang="en-US" sz="1400" dirty="0" err="1"/>
              <a:t>ohutust</a:t>
            </a:r>
            <a:endParaRPr lang="en-US" sz="1400" dirty="0"/>
          </a:p>
          <a:p>
            <a:pPr lvl="3"/>
            <a:r>
              <a:rPr lang="en-US" sz="1400" dirty="0"/>
              <a:t>Tee audit – </a:t>
            </a:r>
            <a:r>
              <a:rPr lang="en-US" sz="1400" dirty="0" err="1"/>
              <a:t>uues</a:t>
            </a:r>
            <a:r>
              <a:rPr lang="en-US" sz="1400" dirty="0"/>
              <a:t> </a:t>
            </a:r>
            <a:r>
              <a:rPr lang="en-US" sz="1400" dirty="0" err="1"/>
              <a:t>kutse</a:t>
            </a:r>
            <a:r>
              <a:rPr lang="en-US" sz="1400" dirty="0"/>
              <a:t> </a:t>
            </a:r>
            <a:r>
              <a:rPr lang="en-US" sz="1400" dirty="0" err="1"/>
              <a:t>andmise</a:t>
            </a:r>
            <a:r>
              <a:rPr lang="en-US" sz="1400" dirty="0"/>
              <a:t> </a:t>
            </a:r>
            <a:r>
              <a:rPr lang="en-US" sz="1400" dirty="0" err="1"/>
              <a:t>korras</a:t>
            </a:r>
            <a:r>
              <a:rPr lang="en-US" sz="1400" dirty="0"/>
              <a:t> </a:t>
            </a:r>
            <a:r>
              <a:rPr lang="en-US" sz="1400" dirty="0" err="1"/>
              <a:t>olemas</a:t>
            </a:r>
            <a:r>
              <a:rPr lang="en-US" sz="1400" dirty="0"/>
              <a:t>, </a:t>
            </a:r>
            <a:r>
              <a:rPr lang="en-US" sz="1400" dirty="0" err="1"/>
              <a:t>kuid</a:t>
            </a:r>
            <a:r>
              <a:rPr lang="en-US" sz="1400" dirty="0"/>
              <a:t> </a:t>
            </a:r>
            <a:r>
              <a:rPr lang="en-US" sz="1400" dirty="0" err="1"/>
              <a:t>vajab</a:t>
            </a:r>
            <a:r>
              <a:rPr lang="en-US" sz="1400" dirty="0"/>
              <a:t> </a:t>
            </a:r>
            <a:r>
              <a:rPr lang="en-US" sz="1400" dirty="0" err="1"/>
              <a:t>veel</a:t>
            </a:r>
            <a:r>
              <a:rPr lang="en-US" sz="1400" dirty="0"/>
              <a:t> </a:t>
            </a:r>
            <a:r>
              <a:rPr lang="en-US" sz="1400" dirty="0" err="1"/>
              <a:t>sisustamist</a:t>
            </a:r>
            <a:endParaRPr lang="en-US" sz="1400" dirty="0"/>
          </a:p>
          <a:p>
            <a:pPr lvl="1"/>
            <a:r>
              <a:rPr lang="en-US" sz="1800" dirty="0" err="1"/>
              <a:t>Liiklusohutuse</a:t>
            </a:r>
            <a:r>
              <a:rPr lang="en-US" sz="1800" dirty="0"/>
              <a:t> audit </a:t>
            </a:r>
            <a:r>
              <a:rPr lang="en-US" sz="1800" dirty="0">
                <a:highlight>
                  <a:srgbClr val="FFFF00"/>
                </a:highlight>
              </a:rPr>
              <a:t>(</a:t>
            </a:r>
            <a:r>
              <a:rPr lang="en-US" sz="1800" dirty="0" err="1">
                <a:highlight>
                  <a:srgbClr val="FFFF00"/>
                </a:highlight>
              </a:rPr>
              <a:t>isikuline</a:t>
            </a:r>
            <a:r>
              <a:rPr lang="en-US" sz="1800" dirty="0">
                <a:highlight>
                  <a:srgbClr val="FFFF00"/>
                </a:highlight>
              </a:rPr>
              <a:t> </a:t>
            </a:r>
            <a:r>
              <a:rPr lang="en-US" sz="1800" dirty="0" err="1">
                <a:highlight>
                  <a:srgbClr val="FFFF00"/>
                </a:highlight>
              </a:rPr>
              <a:t>kutse</a:t>
            </a:r>
            <a:r>
              <a:rPr lang="en-US" sz="1800" dirty="0">
                <a:highlight>
                  <a:srgbClr val="FFFF00"/>
                </a:highlight>
              </a:rPr>
              <a:t>, </a:t>
            </a:r>
            <a:r>
              <a:rPr lang="en-US" sz="1800" dirty="0" err="1">
                <a:highlight>
                  <a:srgbClr val="FFFF00"/>
                </a:highlight>
              </a:rPr>
              <a:t>firma</a:t>
            </a:r>
            <a:r>
              <a:rPr lang="en-US" sz="1800" dirty="0">
                <a:highlight>
                  <a:srgbClr val="FFFF00"/>
                </a:highlight>
              </a:rPr>
              <a:t> MTR </a:t>
            </a:r>
            <a:r>
              <a:rPr lang="en-US" sz="1800" dirty="0" err="1">
                <a:highlight>
                  <a:srgbClr val="FFFF00"/>
                </a:highlight>
              </a:rPr>
              <a:t>seotud</a:t>
            </a:r>
            <a:r>
              <a:rPr lang="en-US" sz="1800" dirty="0">
                <a:highlight>
                  <a:srgbClr val="FFFF00"/>
                </a:highlight>
              </a:rPr>
              <a:t> </a:t>
            </a:r>
            <a:r>
              <a:rPr lang="en-US" sz="1800" dirty="0" err="1">
                <a:highlight>
                  <a:srgbClr val="FFFF00"/>
                </a:highlight>
              </a:rPr>
              <a:t>ei</a:t>
            </a:r>
            <a:r>
              <a:rPr lang="en-US" sz="1800" dirty="0">
                <a:highlight>
                  <a:srgbClr val="FFFF00"/>
                </a:highlight>
              </a:rPr>
              <a:t> ole), </a:t>
            </a:r>
            <a:r>
              <a:rPr lang="en-US" sz="1700" dirty="0" err="1">
                <a:highlight>
                  <a:srgbClr val="FFFF00"/>
                </a:highlight>
              </a:rPr>
              <a:t>koolitus</a:t>
            </a:r>
            <a:r>
              <a:rPr lang="en-US" sz="1700" dirty="0">
                <a:highlight>
                  <a:srgbClr val="FFFF00"/>
                </a:highlight>
              </a:rPr>
              <a:t> 5a </a:t>
            </a:r>
            <a:r>
              <a:rPr lang="en-US" sz="1700" dirty="0" err="1">
                <a:highlight>
                  <a:srgbClr val="FFFF00"/>
                </a:highlight>
              </a:rPr>
              <a:t>kuid</a:t>
            </a:r>
            <a:r>
              <a:rPr lang="en-US" sz="1700" dirty="0">
                <a:highlight>
                  <a:srgbClr val="FFFF00"/>
                </a:highlight>
              </a:rPr>
              <a:t> </a:t>
            </a:r>
            <a:r>
              <a:rPr lang="en-US" sz="1700" dirty="0" err="1">
                <a:highlight>
                  <a:srgbClr val="FFFF00"/>
                </a:highlight>
              </a:rPr>
              <a:t>kutse</a:t>
            </a:r>
            <a:r>
              <a:rPr lang="en-US" sz="1700" dirty="0">
                <a:highlight>
                  <a:srgbClr val="FFFF00"/>
                </a:highlight>
              </a:rPr>
              <a:t> 7 a</a:t>
            </a:r>
            <a:endParaRPr lang="en-US" sz="1800" dirty="0">
              <a:highlight>
                <a:srgbClr val="FFFF00"/>
              </a:highlight>
            </a:endParaRPr>
          </a:p>
          <a:p>
            <a:pPr lvl="1"/>
            <a:r>
              <a:rPr lang="en-US" sz="1800" dirty="0" err="1">
                <a:highlight>
                  <a:srgbClr val="D385A9"/>
                </a:highlight>
              </a:rPr>
              <a:t>Inseneride</a:t>
            </a:r>
            <a:r>
              <a:rPr lang="en-US" sz="1800" dirty="0">
                <a:highlight>
                  <a:srgbClr val="D385A9"/>
                </a:highlight>
              </a:rPr>
              <a:t> </a:t>
            </a:r>
            <a:r>
              <a:rPr lang="en-US" sz="1800" dirty="0" err="1">
                <a:highlight>
                  <a:srgbClr val="D385A9"/>
                </a:highlight>
              </a:rPr>
              <a:t>koolitamine</a:t>
            </a:r>
            <a:r>
              <a:rPr lang="en-US" sz="1800" dirty="0">
                <a:highlight>
                  <a:srgbClr val="D385A9"/>
                </a:highlight>
              </a:rPr>
              <a:t> ja </a:t>
            </a:r>
            <a:r>
              <a:rPr lang="en-US" sz="1800" dirty="0" err="1">
                <a:highlight>
                  <a:srgbClr val="D385A9"/>
                </a:highlight>
              </a:rPr>
              <a:t>uurimistööd</a:t>
            </a:r>
            <a:r>
              <a:rPr lang="en-US" sz="1800" dirty="0">
                <a:highlight>
                  <a:srgbClr val="D385A9"/>
                </a:highlight>
              </a:rPr>
              <a:t> </a:t>
            </a:r>
            <a:r>
              <a:rPr lang="en-US" sz="1300" dirty="0">
                <a:highlight>
                  <a:srgbClr val="D385A9"/>
                </a:highlight>
              </a:rPr>
              <a:t>(</a:t>
            </a:r>
            <a:r>
              <a:rPr lang="en-US" sz="1300" dirty="0" err="1">
                <a:highlight>
                  <a:srgbClr val="D385A9"/>
                </a:highlight>
              </a:rPr>
              <a:t>isikuline</a:t>
            </a:r>
            <a:r>
              <a:rPr lang="en-US" sz="1300" dirty="0">
                <a:highlight>
                  <a:srgbClr val="D385A9"/>
                </a:highlight>
              </a:rPr>
              <a:t> </a:t>
            </a:r>
            <a:r>
              <a:rPr lang="en-US" sz="1300" dirty="0" err="1">
                <a:highlight>
                  <a:srgbClr val="D385A9"/>
                </a:highlight>
              </a:rPr>
              <a:t>kutse</a:t>
            </a:r>
            <a:r>
              <a:rPr lang="en-US" sz="1300" dirty="0">
                <a:highlight>
                  <a:srgbClr val="D385A9"/>
                </a:highlight>
              </a:rPr>
              <a:t>, </a:t>
            </a:r>
            <a:r>
              <a:rPr lang="en-US" sz="1300" dirty="0" err="1">
                <a:highlight>
                  <a:srgbClr val="D385A9"/>
                </a:highlight>
              </a:rPr>
              <a:t>täna</a:t>
            </a:r>
            <a:r>
              <a:rPr lang="en-US" sz="1300" dirty="0">
                <a:highlight>
                  <a:srgbClr val="D385A9"/>
                </a:highlight>
              </a:rPr>
              <a:t> pole ka </a:t>
            </a:r>
            <a:r>
              <a:rPr lang="en-US" sz="1300" dirty="0" err="1">
                <a:highlight>
                  <a:srgbClr val="D385A9"/>
                </a:highlight>
              </a:rPr>
              <a:t>selge</a:t>
            </a:r>
            <a:r>
              <a:rPr lang="en-US" sz="1300" dirty="0">
                <a:highlight>
                  <a:srgbClr val="D385A9"/>
                </a:highlight>
              </a:rPr>
              <a:t>, kas/</a:t>
            </a:r>
            <a:r>
              <a:rPr lang="en-US" sz="1300" dirty="0" err="1">
                <a:highlight>
                  <a:srgbClr val="D385A9"/>
                </a:highlight>
              </a:rPr>
              <a:t>kus</a:t>
            </a:r>
            <a:r>
              <a:rPr lang="en-US" sz="1300" dirty="0">
                <a:highlight>
                  <a:srgbClr val="D385A9"/>
                </a:highlight>
              </a:rPr>
              <a:t> </a:t>
            </a:r>
            <a:r>
              <a:rPr lang="en-US" sz="1300" dirty="0" err="1">
                <a:highlight>
                  <a:srgbClr val="D385A9"/>
                </a:highlight>
              </a:rPr>
              <a:t>seda</a:t>
            </a:r>
            <a:r>
              <a:rPr lang="en-US" sz="1300" dirty="0">
                <a:highlight>
                  <a:srgbClr val="D385A9"/>
                </a:highlight>
              </a:rPr>
              <a:t> </a:t>
            </a:r>
            <a:r>
              <a:rPr lang="en-US" sz="1300" dirty="0" err="1">
                <a:highlight>
                  <a:srgbClr val="D385A9"/>
                </a:highlight>
              </a:rPr>
              <a:t>nõutaks</a:t>
            </a:r>
            <a:r>
              <a:rPr lang="en-US" sz="1300" dirty="0">
                <a:highlight>
                  <a:srgbClr val="D385A9"/>
                </a:highlight>
              </a:rPr>
              <a:t>)</a:t>
            </a:r>
          </a:p>
          <a:p>
            <a:r>
              <a:rPr lang="en-US" sz="2000" dirty="0" err="1"/>
              <a:t>Pädevus</a:t>
            </a:r>
            <a:r>
              <a:rPr lang="en-US" sz="2000" dirty="0"/>
              <a:t>, MTR </a:t>
            </a:r>
            <a:r>
              <a:rPr lang="en-US" sz="2000" dirty="0" err="1"/>
              <a:t>registreering</a:t>
            </a:r>
            <a:r>
              <a:rPr lang="en-US" sz="2000" dirty="0"/>
              <a:t>, </a:t>
            </a:r>
            <a:r>
              <a:rPr lang="en-US" sz="2000" dirty="0" err="1"/>
              <a:t>vastutus</a:t>
            </a:r>
            <a:r>
              <a:rPr lang="en-US" sz="2000" dirty="0"/>
              <a:t> ja </a:t>
            </a:r>
            <a:r>
              <a:rPr lang="en-US" sz="2000" dirty="0" err="1"/>
              <a:t>sõltumatus</a:t>
            </a:r>
            <a:r>
              <a:rPr lang="en-US" sz="2000" dirty="0"/>
              <a:t> – </a:t>
            </a:r>
            <a:r>
              <a:rPr lang="en-US" sz="2000" dirty="0" err="1"/>
              <a:t>pädev</a:t>
            </a:r>
            <a:r>
              <a:rPr lang="en-US" sz="2000" dirty="0"/>
              <a:t> </a:t>
            </a:r>
            <a:r>
              <a:rPr lang="en-US" sz="2000" dirty="0" err="1"/>
              <a:t>isik</a:t>
            </a:r>
            <a:endParaRPr lang="en-US" sz="2000" dirty="0"/>
          </a:p>
          <a:p>
            <a:pPr lvl="1"/>
            <a:r>
              <a:rPr lang="en-US" sz="1800" dirty="0" err="1"/>
              <a:t>projekteeris</a:t>
            </a:r>
            <a:r>
              <a:rPr lang="en-US" sz="1800" dirty="0"/>
              <a:t>…</a:t>
            </a:r>
            <a:r>
              <a:rPr lang="en-US" sz="1800" dirty="0" err="1"/>
              <a:t>kontrollis</a:t>
            </a:r>
            <a:r>
              <a:rPr lang="en-US" sz="1800" dirty="0"/>
              <a:t>; </a:t>
            </a:r>
            <a:r>
              <a:rPr lang="en-US" sz="1800" dirty="0" err="1"/>
              <a:t>ettevõtete</a:t>
            </a:r>
            <a:r>
              <a:rPr lang="en-US" sz="1800" dirty="0"/>
              <a:t> </a:t>
            </a:r>
            <a:r>
              <a:rPr lang="en-US" sz="1800" dirty="0" err="1"/>
              <a:t>omavahelised</a:t>
            </a:r>
            <a:r>
              <a:rPr lang="en-US" sz="1800" dirty="0"/>
              <a:t> </a:t>
            </a:r>
            <a:r>
              <a:rPr lang="en-US" sz="1800" dirty="0" err="1"/>
              <a:t>seosed</a:t>
            </a:r>
            <a:endParaRPr lang="en-US" sz="1800" dirty="0"/>
          </a:p>
        </p:txBody>
      </p:sp>
      <p:sp>
        <p:nvSpPr>
          <p:cNvPr id="4" name="Slide Number Placeholder 3">
            <a:extLst>
              <a:ext uri="{FF2B5EF4-FFF2-40B4-BE49-F238E27FC236}">
                <a16:creationId xmlns:a16="http://schemas.microsoft.com/office/drawing/2014/main" id="{FC67F797-64F5-FCB1-29F5-9323606A78F3}"/>
              </a:ext>
            </a:extLst>
          </p:cNvPr>
          <p:cNvSpPr>
            <a:spLocks noGrp="1"/>
          </p:cNvSpPr>
          <p:nvPr>
            <p:ph type="sldNum" sz="quarter" idx="12"/>
          </p:nvPr>
        </p:nvSpPr>
        <p:spPr/>
        <p:txBody>
          <a:bodyPr/>
          <a:lstStyle/>
          <a:p>
            <a:fld id="{A89FF1E2-3BA7-475C-A9AD-AEEAF9FE4269}" type="slidenum">
              <a:rPr lang="en-US" smtClean="0"/>
              <a:t>14</a:t>
            </a:fld>
            <a:endParaRPr lang="en-US"/>
          </a:p>
        </p:txBody>
      </p:sp>
    </p:spTree>
    <p:extLst>
      <p:ext uri="{BB962C8B-B14F-4D97-AF65-F5344CB8AC3E}">
        <p14:creationId xmlns:p14="http://schemas.microsoft.com/office/powerpoint/2010/main" val="21821447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4A3BFB-42C5-13BB-FC35-167A71DDCFDB}"/>
              </a:ext>
            </a:extLst>
          </p:cNvPr>
          <p:cNvSpPr>
            <a:spLocks noGrp="1"/>
          </p:cNvSpPr>
          <p:nvPr>
            <p:ph type="title"/>
          </p:nvPr>
        </p:nvSpPr>
        <p:spPr/>
        <p:txBody>
          <a:bodyPr/>
          <a:lstStyle/>
          <a:p>
            <a:r>
              <a:rPr lang="en-US" sz="3600" dirty="0" err="1"/>
              <a:t>Arvamuse</a:t>
            </a:r>
            <a:r>
              <a:rPr lang="en-US" sz="3600" dirty="0"/>
              <a:t> </a:t>
            </a:r>
            <a:r>
              <a:rPr lang="en-US" sz="3600" dirty="0" err="1"/>
              <a:t>ulatus</a:t>
            </a:r>
            <a:r>
              <a:rPr lang="en-US" sz="3600" dirty="0"/>
              <a:t> (</a:t>
            </a:r>
            <a:r>
              <a:rPr lang="en-US" sz="3600" dirty="0" err="1"/>
              <a:t>ekspertiis</a:t>
            </a:r>
            <a:r>
              <a:rPr lang="en-US" sz="3600" dirty="0"/>
              <a:t> ja audit)</a:t>
            </a:r>
          </a:p>
        </p:txBody>
      </p:sp>
      <p:sp>
        <p:nvSpPr>
          <p:cNvPr id="3" name="Content Placeholder 2">
            <a:extLst>
              <a:ext uri="{FF2B5EF4-FFF2-40B4-BE49-F238E27FC236}">
                <a16:creationId xmlns:a16="http://schemas.microsoft.com/office/drawing/2014/main" id="{0ECEAAA1-CC35-0863-D27E-DB054DAA1126}"/>
              </a:ext>
            </a:extLst>
          </p:cNvPr>
          <p:cNvSpPr>
            <a:spLocks noGrp="1"/>
          </p:cNvSpPr>
          <p:nvPr>
            <p:ph idx="1"/>
          </p:nvPr>
        </p:nvSpPr>
        <p:spPr>
          <a:xfrm>
            <a:off x="656206" y="1677458"/>
            <a:ext cx="11319894" cy="4351338"/>
          </a:xfrm>
        </p:spPr>
        <p:txBody>
          <a:bodyPr>
            <a:normAutofit fontScale="92500" lnSpcReduction="20000"/>
          </a:bodyPr>
          <a:lstStyle/>
          <a:p>
            <a:pPr>
              <a:lnSpc>
                <a:spcPct val="110000"/>
              </a:lnSpc>
            </a:pPr>
            <a:r>
              <a:rPr lang="en-US" sz="2000" b="1" dirty="0" err="1"/>
              <a:t>Ekspertiis</a:t>
            </a:r>
            <a:r>
              <a:rPr lang="en-US" sz="2000" b="1" dirty="0"/>
              <a:t>, audit ja </a:t>
            </a:r>
            <a:r>
              <a:rPr lang="en-US" sz="2000" b="1" dirty="0" err="1"/>
              <a:t>ekspertarvamus</a:t>
            </a:r>
            <a:r>
              <a:rPr lang="en-US" sz="2000" b="1" dirty="0"/>
              <a:t> </a:t>
            </a:r>
            <a:r>
              <a:rPr lang="en-US" sz="2000" dirty="0"/>
              <a:t>– </a:t>
            </a:r>
            <a:r>
              <a:rPr lang="en-US" sz="1900" dirty="0" err="1"/>
              <a:t>arvata</a:t>
            </a:r>
            <a:r>
              <a:rPr lang="en-US" sz="1900" dirty="0"/>
              <a:t> </a:t>
            </a:r>
            <a:r>
              <a:rPr lang="en-US" sz="1900" dirty="0" err="1"/>
              <a:t>võib</a:t>
            </a:r>
            <a:r>
              <a:rPr lang="en-US" sz="1900" dirty="0"/>
              <a:t> </a:t>
            </a:r>
            <a:r>
              <a:rPr lang="en-US" sz="1900" dirty="0" err="1"/>
              <a:t>igaüks</a:t>
            </a:r>
            <a:r>
              <a:rPr lang="en-US" sz="1900" dirty="0"/>
              <a:t> </a:t>
            </a:r>
            <a:r>
              <a:rPr lang="en-US" sz="1900" dirty="0" err="1"/>
              <a:t>midaiganes</a:t>
            </a:r>
            <a:r>
              <a:rPr lang="en-US" sz="1900" dirty="0"/>
              <a:t>, </a:t>
            </a:r>
            <a:r>
              <a:rPr lang="en-US" sz="1900" dirty="0" err="1"/>
              <a:t>eksperdiks</a:t>
            </a:r>
            <a:r>
              <a:rPr lang="en-US" sz="1900" dirty="0"/>
              <a:t> </a:t>
            </a:r>
            <a:r>
              <a:rPr lang="en-US" sz="1900" dirty="0" err="1"/>
              <a:t>teeb</a:t>
            </a:r>
            <a:r>
              <a:rPr lang="en-US" sz="1900" dirty="0"/>
              <a:t> ka </a:t>
            </a:r>
            <a:r>
              <a:rPr lang="en-US" sz="1900" dirty="0" err="1"/>
              <a:t>guugel</a:t>
            </a:r>
            <a:r>
              <a:rPr lang="en-US" sz="1900" dirty="0"/>
              <a:t>/AI</a:t>
            </a:r>
            <a:endParaRPr lang="en-US" sz="2000" dirty="0"/>
          </a:p>
          <a:p>
            <a:pPr>
              <a:lnSpc>
                <a:spcPct val="110000"/>
              </a:lnSpc>
            </a:pPr>
            <a:r>
              <a:rPr lang="en-US" sz="2000" b="1" dirty="0" err="1"/>
              <a:t>Liiklusohutuse</a:t>
            </a:r>
            <a:r>
              <a:rPr lang="en-US" sz="2000" b="1" dirty="0"/>
              <a:t>, tee </a:t>
            </a:r>
            <a:r>
              <a:rPr lang="en-US" sz="2000" b="1" dirty="0" err="1"/>
              <a:t>või</a:t>
            </a:r>
            <a:r>
              <a:rPr lang="en-US" sz="2000" b="1" dirty="0"/>
              <a:t> </a:t>
            </a:r>
            <a:r>
              <a:rPr lang="en-US" sz="2000" b="1" dirty="0" err="1"/>
              <a:t>silla</a:t>
            </a:r>
            <a:r>
              <a:rPr lang="en-US" sz="2000" b="1" dirty="0"/>
              <a:t> </a:t>
            </a:r>
            <a:r>
              <a:rPr lang="en-US" sz="2000" b="1" dirty="0" err="1">
                <a:highlight>
                  <a:srgbClr val="FFFF00"/>
                </a:highlight>
              </a:rPr>
              <a:t>audiitor</a:t>
            </a:r>
            <a:r>
              <a:rPr lang="en-US" sz="2000" b="1" dirty="0"/>
              <a:t> </a:t>
            </a:r>
            <a:r>
              <a:rPr lang="en-US" sz="2000" dirty="0" err="1"/>
              <a:t>esitab</a:t>
            </a:r>
            <a:r>
              <a:rPr lang="en-US" sz="2000" dirty="0"/>
              <a:t> </a:t>
            </a:r>
            <a:r>
              <a:rPr lang="en-US" sz="2000" dirty="0" err="1"/>
              <a:t>rajatise</a:t>
            </a:r>
            <a:r>
              <a:rPr lang="en-US" sz="2000" dirty="0"/>
              <a:t> </a:t>
            </a:r>
            <a:r>
              <a:rPr lang="en-US" sz="2000" dirty="0" err="1"/>
              <a:t>omanikule</a:t>
            </a:r>
            <a:r>
              <a:rPr lang="en-US" sz="2000" dirty="0"/>
              <a:t> (</a:t>
            </a:r>
            <a:r>
              <a:rPr lang="en-US" sz="2000" dirty="0" err="1"/>
              <a:t>tellijale</a:t>
            </a:r>
            <a:r>
              <a:rPr lang="en-US" sz="2000" dirty="0"/>
              <a:t>) </a:t>
            </a:r>
            <a:r>
              <a:rPr lang="en-US" sz="2000" dirty="0" err="1"/>
              <a:t>hinnangu</a:t>
            </a:r>
            <a:r>
              <a:rPr lang="en-US" sz="2000" dirty="0"/>
              <a:t>, mis </a:t>
            </a:r>
            <a:r>
              <a:rPr lang="en-US" sz="2000" dirty="0" err="1"/>
              <a:t>tugineb</a:t>
            </a:r>
            <a:r>
              <a:rPr lang="en-US" sz="2000" dirty="0"/>
              <a:t> </a:t>
            </a:r>
            <a:r>
              <a:rPr lang="en-US" sz="2000" dirty="0" err="1">
                <a:highlight>
                  <a:srgbClr val="FFFF00"/>
                </a:highlight>
              </a:rPr>
              <a:t>audiitori</a:t>
            </a:r>
            <a:r>
              <a:rPr lang="en-US" sz="2000" dirty="0">
                <a:highlight>
                  <a:srgbClr val="FFFF00"/>
                </a:highlight>
              </a:rPr>
              <a:t> </a:t>
            </a:r>
            <a:r>
              <a:rPr lang="en-US" sz="2000" dirty="0" err="1">
                <a:highlight>
                  <a:srgbClr val="FFFF00"/>
                </a:highlight>
              </a:rPr>
              <a:t>parimal</a:t>
            </a:r>
            <a:r>
              <a:rPr lang="en-US" sz="2000" dirty="0">
                <a:highlight>
                  <a:srgbClr val="FFFF00"/>
                </a:highlight>
              </a:rPr>
              <a:t> </a:t>
            </a:r>
            <a:r>
              <a:rPr lang="en-US" sz="2000" dirty="0" err="1">
                <a:highlight>
                  <a:srgbClr val="FFFF00"/>
                </a:highlight>
              </a:rPr>
              <a:t>teadmisel</a:t>
            </a:r>
            <a:r>
              <a:rPr lang="en-US" sz="2000" dirty="0">
                <a:highlight>
                  <a:srgbClr val="FFFF00"/>
                </a:highlight>
              </a:rPr>
              <a:t> ja </a:t>
            </a:r>
            <a:r>
              <a:rPr lang="en-US" sz="2000" dirty="0" err="1">
                <a:highlight>
                  <a:srgbClr val="FFFF00"/>
                </a:highlight>
              </a:rPr>
              <a:t>isiklikul</a:t>
            </a:r>
            <a:r>
              <a:rPr lang="en-US" sz="2000" dirty="0">
                <a:highlight>
                  <a:srgbClr val="FFFF00"/>
                </a:highlight>
              </a:rPr>
              <a:t> </a:t>
            </a:r>
            <a:r>
              <a:rPr lang="en-US" sz="2000" dirty="0" err="1">
                <a:highlight>
                  <a:srgbClr val="FFFF00"/>
                </a:highlight>
              </a:rPr>
              <a:t>arvamusel</a:t>
            </a:r>
            <a:endParaRPr lang="en-US" sz="2000" dirty="0">
              <a:highlight>
                <a:srgbClr val="FFFF00"/>
              </a:highlight>
            </a:endParaRPr>
          </a:p>
          <a:p>
            <a:pPr lvl="1">
              <a:lnSpc>
                <a:spcPct val="110000"/>
              </a:lnSpc>
            </a:pPr>
            <a:r>
              <a:rPr lang="en-US" sz="1600" b="1" dirty="0"/>
              <a:t>Audit</a:t>
            </a:r>
            <a:r>
              <a:rPr lang="en-US" sz="1600" dirty="0"/>
              <a:t> </a:t>
            </a:r>
            <a:r>
              <a:rPr lang="en-US" sz="1400" dirty="0" err="1"/>
              <a:t>ei</a:t>
            </a:r>
            <a:r>
              <a:rPr lang="en-US" sz="1400" dirty="0"/>
              <a:t> ole </a:t>
            </a:r>
            <a:r>
              <a:rPr lang="en-US" sz="1400" dirty="0" err="1"/>
              <a:t>dokumendi</a:t>
            </a:r>
            <a:r>
              <a:rPr lang="en-US" sz="1400" dirty="0"/>
              <a:t> (</a:t>
            </a:r>
            <a:r>
              <a:rPr lang="en-US" sz="1400" dirty="0" err="1"/>
              <a:t>projekti</a:t>
            </a:r>
            <a:r>
              <a:rPr lang="en-US" sz="1400" dirty="0"/>
              <a:t>) </a:t>
            </a:r>
            <a:r>
              <a:rPr lang="en-US" sz="1400" dirty="0" err="1"/>
              <a:t>või</a:t>
            </a:r>
            <a:r>
              <a:rPr lang="en-US" sz="1400" dirty="0"/>
              <a:t> </a:t>
            </a:r>
            <a:r>
              <a:rPr lang="en-US" sz="1400" dirty="0" err="1"/>
              <a:t>objekti</a:t>
            </a:r>
            <a:r>
              <a:rPr lang="en-US" sz="1400" dirty="0"/>
              <a:t> </a:t>
            </a:r>
            <a:r>
              <a:rPr lang="en-US" sz="1400" dirty="0" err="1"/>
              <a:t>normidele</a:t>
            </a:r>
            <a:r>
              <a:rPr lang="en-US" sz="1400" dirty="0"/>
              <a:t> </a:t>
            </a:r>
            <a:r>
              <a:rPr lang="en-US" sz="1400" dirty="0" err="1"/>
              <a:t>vastavuse</a:t>
            </a:r>
            <a:r>
              <a:rPr lang="en-US" sz="1400" dirty="0"/>
              <a:t> </a:t>
            </a:r>
            <a:r>
              <a:rPr lang="en-US" sz="1400" dirty="0" err="1"/>
              <a:t>kontroll</a:t>
            </a:r>
            <a:r>
              <a:rPr lang="en-US" sz="1400" dirty="0"/>
              <a:t>, </a:t>
            </a:r>
            <a:r>
              <a:rPr lang="en-US" sz="1400" dirty="0" err="1"/>
              <a:t>kuigi</a:t>
            </a:r>
            <a:r>
              <a:rPr lang="en-US" sz="1400" dirty="0"/>
              <a:t> </a:t>
            </a:r>
            <a:r>
              <a:rPr lang="en-US" sz="1400" dirty="0" err="1"/>
              <a:t>auditiaruandes</a:t>
            </a:r>
            <a:r>
              <a:rPr lang="en-US" sz="1400" dirty="0"/>
              <a:t> </a:t>
            </a:r>
            <a:r>
              <a:rPr lang="en-US" sz="1400" dirty="0" err="1"/>
              <a:t>võivad</a:t>
            </a:r>
            <a:r>
              <a:rPr lang="en-US" sz="1400" dirty="0"/>
              <a:t> </a:t>
            </a:r>
            <a:r>
              <a:rPr lang="en-US" sz="1400" dirty="0" err="1"/>
              <a:t>sisalduda</a:t>
            </a:r>
            <a:r>
              <a:rPr lang="en-US" sz="1400" dirty="0"/>
              <a:t> ka </a:t>
            </a:r>
            <a:r>
              <a:rPr lang="en-US" sz="1400" dirty="0" err="1"/>
              <a:t>viited</a:t>
            </a:r>
            <a:r>
              <a:rPr lang="en-US" sz="1400" dirty="0"/>
              <a:t> </a:t>
            </a:r>
            <a:r>
              <a:rPr lang="en-US" sz="1400" dirty="0" err="1"/>
              <a:t>nõuetele</a:t>
            </a:r>
            <a:r>
              <a:rPr lang="en-US" sz="1400" dirty="0"/>
              <a:t> </a:t>
            </a:r>
            <a:r>
              <a:rPr lang="en-US" sz="1400" dirty="0" err="1"/>
              <a:t>mittevastavusele</a:t>
            </a:r>
            <a:r>
              <a:rPr lang="en-US" sz="1400" dirty="0"/>
              <a:t>. </a:t>
            </a:r>
            <a:r>
              <a:rPr lang="en-US" sz="1600" dirty="0" err="1"/>
              <a:t>Põhieesmärgiks</a:t>
            </a:r>
            <a:r>
              <a:rPr lang="en-US" sz="1600" dirty="0"/>
              <a:t> on </a:t>
            </a:r>
            <a:r>
              <a:rPr lang="en-US" sz="1600" dirty="0" err="1"/>
              <a:t>ohutus</a:t>
            </a:r>
            <a:r>
              <a:rPr lang="en-US" sz="1600" dirty="0"/>
              <a:t>, </a:t>
            </a:r>
            <a:r>
              <a:rPr lang="en-US" sz="1600" dirty="0" err="1"/>
              <a:t>mida</a:t>
            </a:r>
            <a:r>
              <a:rPr lang="en-US" sz="1600" dirty="0"/>
              <a:t> </a:t>
            </a:r>
            <a:r>
              <a:rPr lang="en-US" sz="1600" dirty="0" err="1"/>
              <a:t>audiitor</a:t>
            </a:r>
            <a:r>
              <a:rPr lang="en-US" sz="1600" dirty="0"/>
              <a:t> </a:t>
            </a:r>
            <a:r>
              <a:rPr lang="en-US" sz="1600" dirty="0" err="1"/>
              <a:t>hindab</a:t>
            </a:r>
            <a:r>
              <a:rPr lang="en-US" sz="1600" dirty="0"/>
              <a:t> </a:t>
            </a:r>
            <a:r>
              <a:rPr lang="en-US" sz="1600" dirty="0" err="1"/>
              <a:t>tuginedes</a:t>
            </a:r>
            <a:r>
              <a:rPr lang="en-US" sz="1600" dirty="0"/>
              <a:t> </a:t>
            </a:r>
            <a:r>
              <a:rPr lang="en-US" sz="1600" dirty="0" err="1"/>
              <a:t>teadmistele</a:t>
            </a:r>
            <a:r>
              <a:rPr lang="en-US" sz="1600" dirty="0"/>
              <a:t> ja </a:t>
            </a:r>
            <a:r>
              <a:rPr lang="en-US" sz="1600" dirty="0" err="1"/>
              <a:t>kogemustele</a:t>
            </a:r>
            <a:endParaRPr lang="en-US" sz="1600" dirty="0"/>
          </a:p>
          <a:p>
            <a:pPr lvl="2">
              <a:lnSpc>
                <a:spcPct val="110000"/>
              </a:lnSpc>
            </a:pPr>
            <a:r>
              <a:rPr lang="en-US" sz="1400" dirty="0" err="1"/>
              <a:t>Hoone</a:t>
            </a:r>
            <a:r>
              <a:rPr lang="en-US" sz="1400" dirty="0"/>
              <a:t> audit on </a:t>
            </a:r>
            <a:r>
              <a:rPr lang="en-US" sz="1400" dirty="0" err="1"/>
              <a:t>loodud</a:t>
            </a:r>
            <a:r>
              <a:rPr lang="en-US" sz="1400" dirty="0"/>
              <a:t> </a:t>
            </a:r>
            <a:r>
              <a:rPr lang="en-US" sz="1400" dirty="0" err="1"/>
              <a:t>eelkõige</a:t>
            </a:r>
            <a:r>
              <a:rPr lang="en-US" sz="1400" dirty="0"/>
              <a:t> </a:t>
            </a:r>
            <a:r>
              <a:rPr lang="en-US" sz="1400" dirty="0" err="1"/>
              <a:t>puuduliku</a:t>
            </a:r>
            <a:r>
              <a:rPr lang="en-US" sz="1400" dirty="0"/>
              <a:t> </a:t>
            </a:r>
            <a:r>
              <a:rPr lang="en-US" sz="1400" dirty="0" err="1"/>
              <a:t>dokumentatsiooniga</a:t>
            </a:r>
            <a:r>
              <a:rPr lang="en-US" sz="1400" dirty="0"/>
              <a:t> </a:t>
            </a:r>
            <a:r>
              <a:rPr lang="en-US" sz="1400" dirty="0" err="1"/>
              <a:t>objektide</a:t>
            </a:r>
            <a:r>
              <a:rPr lang="en-US" sz="1400" dirty="0"/>
              <a:t> </a:t>
            </a:r>
            <a:r>
              <a:rPr lang="en-US" sz="1400" dirty="0" err="1"/>
              <a:t>kandmiseks</a:t>
            </a:r>
            <a:r>
              <a:rPr lang="en-US" sz="1400" dirty="0"/>
              <a:t> </a:t>
            </a:r>
            <a:r>
              <a:rPr lang="en-US" sz="1400" dirty="0" err="1"/>
              <a:t>ehitusregistrisse</a:t>
            </a:r>
            <a:r>
              <a:rPr lang="en-US" sz="1400" dirty="0"/>
              <a:t>, </a:t>
            </a:r>
            <a:r>
              <a:rPr lang="en-US" sz="1400" dirty="0" err="1"/>
              <a:t>silla</a:t>
            </a:r>
            <a:r>
              <a:rPr lang="en-US" sz="1400" dirty="0"/>
              <a:t> </a:t>
            </a:r>
            <a:r>
              <a:rPr lang="en-US" sz="1400" dirty="0" err="1"/>
              <a:t>auditi</a:t>
            </a:r>
            <a:r>
              <a:rPr lang="en-US" sz="1400" dirty="0"/>
              <a:t> </a:t>
            </a:r>
            <a:r>
              <a:rPr lang="en-US" sz="1400" dirty="0" err="1"/>
              <a:t>eesmärk</a:t>
            </a:r>
            <a:r>
              <a:rPr lang="en-US" sz="1400" dirty="0"/>
              <a:t> on </a:t>
            </a:r>
            <a:r>
              <a:rPr lang="en-US" sz="1400" dirty="0" err="1"/>
              <a:t>tehnilise</a:t>
            </a:r>
            <a:r>
              <a:rPr lang="en-US" sz="1400" dirty="0"/>
              <a:t> </a:t>
            </a:r>
            <a:r>
              <a:rPr lang="en-US" sz="1400" dirty="0" err="1"/>
              <a:t>seisundi</a:t>
            </a:r>
            <a:r>
              <a:rPr lang="en-US" sz="1400" dirty="0"/>
              <a:t> ja </a:t>
            </a:r>
            <a:r>
              <a:rPr lang="en-US" sz="1400" dirty="0" err="1"/>
              <a:t>ohutuse</a:t>
            </a:r>
            <a:r>
              <a:rPr lang="en-US" sz="1400" dirty="0"/>
              <a:t> </a:t>
            </a:r>
            <a:r>
              <a:rPr lang="en-US" sz="1400" dirty="0" err="1"/>
              <a:t>hindamine</a:t>
            </a:r>
            <a:endParaRPr lang="en-US" sz="1400" dirty="0"/>
          </a:p>
          <a:p>
            <a:pPr>
              <a:lnSpc>
                <a:spcPct val="110000"/>
              </a:lnSpc>
            </a:pPr>
            <a:r>
              <a:rPr lang="en-US" sz="2000" b="1" dirty="0" err="1">
                <a:highlight>
                  <a:srgbClr val="FFFF00"/>
                </a:highlight>
              </a:rPr>
              <a:t>Ekspertiisi</a:t>
            </a:r>
            <a:r>
              <a:rPr lang="en-US" sz="2000" dirty="0">
                <a:highlight>
                  <a:srgbClr val="FFFF00"/>
                </a:highlight>
              </a:rPr>
              <a:t> </a:t>
            </a:r>
            <a:r>
              <a:rPr lang="en-US" sz="2000" dirty="0" err="1">
                <a:highlight>
                  <a:srgbClr val="FFFF00"/>
                </a:highlight>
              </a:rPr>
              <a:t>ülesanne</a:t>
            </a:r>
            <a:r>
              <a:rPr lang="en-US" sz="2000" dirty="0">
                <a:highlight>
                  <a:srgbClr val="FFFF00"/>
                </a:highlight>
              </a:rPr>
              <a:t> on </a:t>
            </a:r>
            <a:r>
              <a:rPr lang="en-US" sz="2000" dirty="0" err="1">
                <a:highlight>
                  <a:srgbClr val="FFFF00"/>
                </a:highlight>
              </a:rPr>
              <a:t>hinnata</a:t>
            </a:r>
            <a:r>
              <a:rPr lang="en-US" sz="2000" dirty="0">
                <a:highlight>
                  <a:srgbClr val="FFFF00"/>
                </a:highlight>
              </a:rPr>
              <a:t> </a:t>
            </a:r>
            <a:r>
              <a:rPr lang="en-US" sz="2000" dirty="0" err="1">
                <a:highlight>
                  <a:srgbClr val="FFFF00"/>
                </a:highlight>
              </a:rPr>
              <a:t>projekti</a:t>
            </a:r>
            <a:r>
              <a:rPr lang="en-US" sz="2000" dirty="0">
                <a:highlight>
                  <a:srgbClr val="FFFF00"/>
                </a:highlight>
              </a:rPr>
              <a:t> </a:t>
            </a:r>
            <a:r>
              <a:rPr lang="en-US" sz="2000" dirty="0" err="1">
                <a:highlight>
                  <a:srgbClr val="FFFF00"/>
                </a:highlight>
              </a:rPr>
              <a:t>normitehnilist</a:t>
            </a:r>
            <a:r>
              <a:rPr lang="en-US" sz="2000" dirty="0">
                <a:highlight>
                  <a:srgbClr val="FFFF00"/>
                </a:highlight>
              </a:rPr>
              <a:t> </a:t>
            </a:r>
            <a:r>
              <a:rPr lang="en-US" sz="2000" dirty="0" err="1">
                <a:highlight>
                  <a:srgbClr val="FFFF00"/>
                </a:highlight>
              </a:rPr>
              <a:t>vastavust</a:t>
            </a:r>
            <a:endParaRPr lang="en-US" sz="2000" dirty="0">
              <a:highlight>
                <a:srgbClr val="FFFF00"/>
              </a:highlight>
            </a:endParaRPr>
          </a:p>
          <a:p>
            <a:pPr lvl="1">
              <a:lnSpc>
                <a:spcPct val="110000"/>
              </a:lnSpc>
            </a:pPr>
            <a:r>
              <a:rPr lang="en-US" sz="1600" dirty="0"/>
              <a:t> </a:t>
            </a:r>
            <a:r>
              <a:rPr lang="en-US" sz="1400" dirty="0" err="1"/>
              <a:t>ekspert</a:t>
            </a:r>
            <a:r>
              <a:rPr lang="en-US" sz="1400" dirty="0"/>
              <a:t> </a:t>
            </a:r>
            <a:r>
              <a:rPr lang="en-US" sz="1400" dirty="0" err="1"/>
              <a:t>võib</a:t>
            </a:r>
            <a:r>
              <a:rPr lang="en-US" sz="1400" dirty="0"/>
              <a:t> </a:t>
            </a:r>
            <a:r>
              <a:rPr lang="en-US" sz="1400" dirty="0" err="1"/>
              <a:t>ekspertiisiaktis</a:t>
            </a:r>
            <a:r>
              <a:rPr lang="en-US" sz="1400" dirty="0"/>
              <a:t> </a:t>
            </a:r>
            <a:r>
              <a:rPr lang="en-US" sz="1400" dirty="0" err="1"/>
              <a:t>lisada</a:t>
            </a:r>
            <a:r>
              <a:rPr lang="en-US" sz="1400" dirty="0"/>
              <a:t> ka </a:t>
            </a:r>
            <a:r>
              <a:rPr lang="en-US" sz="1400" dirty="0" err="1"/>
              <a:t>isikliku</a:t>
            </a:r>
            <a:r>
              <a:rPr lang="en-US" sz="1400" dirty="0"/>
              <a:t> </a:t>
            </a:r>
            <a:r>
              <a:rPr lang="en-US" sz="1400" dirty="0" err="1"/>
              <a:t>arvamuse</a:t>
            </a:r>
            <a:r>
              <a:rPr lang="en-US" sz="1400" dirty="0"/>
              <a:t>, mis </a:t>
            </a:r>
            <a:r>
              <a:rPr lang="en-US" sz="1400" dirty="0" err="1"/>
              <a:t>ei</a:t>
            </a:r>
            <a:r>
              <a:rPr lang="en-US" sz="1400" dirty="0"/>
              <a:t> </a:t>
            </a:r>
            <a:r>
              <a:rPr lang="en-US" sz="1400" dirty="0" err="1"/>
              <a:t>pruugi</a:t>
            </a:r>
            <a:r>
              <a:rPr lang="en-US" sz="1400" dirty="0"/>
              <a:t> </a:t>
            </a:r>
            <a:r>
              <a:rPr lang="en-US" sz="1400" dirty="0" err="1"/>
              <a:t>tugineda</a:t>
            </a:r>
            <a:r>
              <a:rPr lang="en-US" sz="1400" dirty="0"/>
              <a:t> </a:t>
            </a:r>
            <a:r>
              <a:rPr lang="en-US" sz="1400" dirty="0" err="1"/>
              <a:t>otseselt</a:t>
            </a:r>
            <a:r>
              <a:rPr lang="en-US" sz="1400" dirty="0"/>
              <a:t> </a:t>
            </a:r>
            <a:r>
              <a:rPr lang="en-US" sz="1400" dirty="0" err="1"/>
              <a:t>normitehnilisele</a:t>
            </a:r>
            <a:r>
              <a:rPr lang="en-US" sz="1400" dirty="0"/>
              <a:t> </a:t>
            </a:r>
            <a:r>
              <a:rPr lang="en-US" sz="1400" dirty="0" err="1"/>
              <a:t>nõudele</a:t>
            </a:r>
            <a:endParaRPr lang="en-US" sz="1400" dirty="0"/>
          </a:p>
          <a:p>
            <a:pPr>
              <a:lnSpc>
                <a:spcPct val="110000"/>
              </a:lnSpc>
            </a:pPr>
            <a:r>
              <a:rPr lang="en-US" sz="2000" b="1" dirty="0" err="1">
                <a:highlight>
                  <a:srgbClr val="FFFF00"/>
                </a:highlight>
              </a:rPr>
              <a:t>Tellija</a:t>
            </a:r>
            <a:r>
              <a:rPr lang="en-US" sz="2000" b="1" dirty="0">
                <a:highlight>
                  <a:srgbClr val="FFFF00"/>
                </a:highlight>
              </a:rPr>
              <a:t>/</a:t>
            </a:r>
            <a:r>
              <a:rPr lang="en-US" sz="2000" b="1" dirty="0" err="1">
                <a:highlight>
                  <a:srgbClr val="FFFF00"/>
                </a:highlight>
              </a:rPr>
              <a:t>omanik</a:t>
            </a:r>
            <a:r>
              <a:rPr lang="en-US" sz="2000" b="1" dirty="0">
                <a:highlight>
                  <a:srgbClr val="FFFF00"/>
                </a:highlight>
              </a:rPr>
              <a:t> </a:t>
            </a:r>
            <a:r>
              <a:rPr lang="en-US" sz="2000" dirty="0" err="1">
                <a:highlight>
                  <a:srgbClr val="FFFF00"/>
                </a:highlight>
              </a:rPr>
              <a:t>otsustab</a:t>
            </a:r>
            <a:r>
              <a:rPr lang="en-US" sz="2000" dirty="0">
                <a:highlight>
                  <a:srgbClr val="FFFF00"/>
                </a:highlight>
              </a:rPr>
              <a:t> </a:t>
            </a:r>
            <a:r>
              <a:rPr lang="en-US" sz="1800" dirty="0"/>
              <a:t>kas ja </a:t>
            </a:r>
            <a:r>
              <a:rPr lang="en-US" sz="1800" dirty="0" err="1"/>
              <a:t>kui</a:t>
            </a:r>
            <a:r>
              <a:rPr lang="en-US" sz="1800" dirty="0"/>
              <a:t> </a:t>
            </a:r>
            <a:r>
              <a:rPr lang="en-US" sz="1800" dirty="0" err="1"/>
              <a:t>suures</a:t>
            </a:r>
            <a:r>
              <a:rPr lang="en-US" sz="1800" dirty="0"/>
              <a:t> </a:t>
            </a:r>
            <a:r>
              <a:rPr lang="en-US" sz="1800" dirty="0" err="1"/>
              <a:t>ulatuses</a:t>
            </a:r>
            <a:r>
              <a:rPr lang="en-US" sz="1800" dirty="0"/>
              <a:t> </a:t>
            </a:r>
            <a:r>
              <a:rPr lang="en-US" sz="1800" dirty="0" err="1"/>
              <a:t>audiitori</a:t>
            </a:r>
            <a:r>
              <a:rPr lang="en-US" sz="1800" dirty="0"/>
              <a:t>/</a:t>
            </a:r>
            <a:r>
              <a:rPr lang="en-US" sz="1800" dirty="0" err="1"/>
              <a:t>eksperdi</a:t>
            </a:r>
            <a:r>
              <a:rPr lang="en-US" sz="1800" dirty="0"/>
              <a:t> </a:t>
            </a:r>
            <a:r>
              <a:rPr lang="en-US" sz="1800" dirty="0" err="1"/>
              <a:t>arvamust</a:t>
            </a:r>
            <a:r>
              <a:rPr lang="en-US" sz="1800" dirty="0"/>
              <a:t> </a:t>
            </a:r>
            <a:r>
              <a:rPr lang="en-US" sz="1800" dirty="0" err="1"/>
              <a:t>arvestada</a:t>
            </a:r>
            <a:r>
              <a:rPr lang="en-US" sz="1800" dirty="0"/>
              <a:t>, KUID </a:t>
            </a:r>
            <a:r>
              <a:rPr lang="en-US" sz="1800" dirty="0" err="1"/>
              <a:t>dokumenteerib</a:t>
            </a:r>
            <a:r>
              <a:rPr lang="en-US" sz="1800" dirty="0"/>
              <a:t> </a:t>
            </a:r>
            <a:r>
              <a:rPr lang="en-US" sz="1800" dirty="0" err="1"/>
              <a:t>oma</a:t>
            </a:r>
            <a:r>
              <a:rPr lang="en-US" sz="1800" dirty="0"/>
              <a:t> </a:t>
            </a:r>
            <a:r>
              <a:rPr lang="en-US" sz="1800" dirty="0" err="1"/>
              <a:t>otsuse</a:t>
            </a:r>
            <a:r>
              <a:rPr lang="en-US" sz="1800" dirty="0"/>
              <a:t> </a:t>
            </a:r>
            <a:r>
              <a:rPr lang="en-US" sz="1800" dirty="0" err="1"/>
              <a:t>koos</a:t>
            </a:r>
            <a:r>
              <a:rPr lang="en-US" sz="1800" dirty="0"/>
              <a:t> </a:t>
            </a:r>
            <a:r>
              <a:rPr lang="en-US" sz="1800" dirty="0" err="1"/>
              <a:t>põhjendustega</a:t>
            </a:r>
            <a:endParaRPr lang="en-US" sz="2000" dirty="0"/>
          </a:p>
          <a:p>
            <a:pPr lvl="1">
              <a:lnSpc>
                <a:spcPct val="110000"/>
              </a:lnSpc>
            </a:pPr>
            <a:r>
              <a:rPr lang="en-US" sz="1800" dirty="0" err="1"/>
              <a:t>Projekteerimisel</a:t>
            </a:r>
            <a:r>
              <a:rPr lang="en-US" sz="1800" dirty="0"/>
              <a:t> </a:t>
            </a:r>
            <a:r>
              <a:rPr lang="en-US" sz="1800" dirty="0" err="1"/>
              <a:t>esitab</a:t>
            </a:r>
            <a:r>
              <a:rPr lang="en-US" sz="1800" dirty="0"/>
              <a:t> </a:t>
            </a:r>
            <a:r>
              <a:rPr lang="en-US" sz="1800" dirty="0" err="1"/>
              <a:t>tellija</a:t>
            </a:r>
            <a:r>
              <a:rPr lang="en-US" sz="1800" dirty="0"/>
              <a:t> </a:t>
            </a:r>
            <a:r>
              <a:rPr lang="en-US" sz="1800" dirty="0" err="1"/>
              <a:t>ekspertiisi</a:t>
            </a:r>
            <a:r>
              <a:rPr lang="en-US" sz="1800" dirty="0"/>
              <a:t> ja </a:t>
            </a:r>
            <a:r>
              <a:rPr lang="en-US" sz="1800" dirty="0" err="1"/>
              <a:t>auditi</a:t>
            </a:r>
            <a:r>
              <a:rPr lang="en-US" sz="1800" dirty="0"/>
              <a:t> </a:t>
            </a:r>
            <a:r>
              <a:rPr lang="en-US" sz="1800" dirty="0" err="1"/>
              <a:t>aruande</a:t>
            </a:r>
            <a:r>
              <a:rPr lang="en-US" sz="1800" dirty="0"/>
              <a:t> </a:t>
            </a:r>
            <a:r>
              <a:rPr lang="en-US" sz="1800" dirty="0" err="1"/>
              <a:t>projekteerijale</a:t>
            </a:r>
            <a:r>
              <a:rPr lang="en-US" sz="1800" dirty="0"/>
              <a:t>, </a:t>
            </a:r>
            <a:r>
              <a:rPr lang="en-US" sz="1800" dirty="0" err="1"/>
              <a:t>kes</a:t>
            </a:r>
            <a:r>
              <a:rPr lang="en-US" sz="1800" dirty="0"/>
              <a:t> </a:t>
            </a:r>
            <a:r>
              <a:rPr lang="en-US" sz="1800" dirty="0" err="1"/>
              <a:t>hindab</a:t>
            </a:r>
            <a:r>
              <a:rPr lang="en-US" sz="1800" dirty="0"/>
              <a:t> </a:t>
            </a:r>
            <a:r>
              <a:rPr lang="en-US" sz="1800" dirty="0" err="1"/>
              <a:t>soovitatud</a:t>
            </a:r>
            <a:r>
              <a:rPr lang="en-US" sz="1800" dirty="0"/>
              <a:t> </a:t>
            </a:r>
            <a:r>
              <a:rPr lang="en-US" sz="1800" dirty="0" err="1"/>
              <a:t>muudatuste</a:t>
            </a:r>
            <a:r>
              <a:rPr lang="en-US" sz="1800" dirty="0"/>
              <a:t> </a:t>
            </a:r>
            <a:r>
              <a:rPr lang="en-US" sz="1800" dirty="0" err="1"/>
              <a:t>vajalikkust</a:t>
            </a:r>
            <a:r>
              <a:rPr lang="en-US" sz="1800" dirty="0"/>
              <a:t> ja </a:t>
            </a:r>
            <a:r>
              <a:rPr lang="en-US" sz="1800" dirty="0" err="1"/>
              <a:t>tehnilist</a:t>
            </a:r>
            <a:r>
              <a:rPr lang="en-US" sz="1800" dirty="0"/>
              <a:t> </a:t>
            </a:r>
            <a:r>
              <a:rPr lang="en-US" sz="1800" dirty="0" err="1"/>
              <a:t>võimalikkust</a:t>
            </a:r>
            <a:endParaRPr lang="en-US" sz="1800" dirty="0"/>
          </a:p>
          <a:p>
            <a:pPr lvl="1">
              <a:lnSpc>
                <a:spcPct val="110000"/>
              </a:lnSpc>
            </a:pPr>
            <a:r>
              <a:rPr lang="en-US" sz="1800" dirty="0"/>
              <a:t>KAHJUKS </a:t>
            </a:r>
            <a:r>
              <a:rPr lang="en-US" sz="1800" dirty="0" err="1"/>
              <a:t>ei</a:t>
            </a:r>
            <a:r>
              <a:rPr lang="en-US" sz="1800" dirty="0"/>
              <a:t> ole </a:t>
            </a:r>
            <a:r>
              <a:rPr lang="en-US" sz="1800" dirty="0" err="1"/>
              <a:t>teede</a:t>
            </a:r>
            <a:r>
              <a:rPr lang="en-US" sz="1800" dirty="0"/>
              <a:t>/</a:t>
            </a:r>
            <a:r>
              <a:rPr lang="en-US" sz="1800" dirty="0" err="1"/>
              <a:t>sildade</a:t>
            </a:r>
            <a:r>
              <a:rPr lang="en-US" sz="1800" dirty="0"/>
              <a:t> </a:t>
            </a:r>
            <a:r>
              <a:rPr lang="en-US" sz="1800" dirty="0" err="1"/>
              <a:t>ekspertiisi</a:t>
            </a:r>
            <a:r>
              <a:rPr lang="en-US" sz="1800" dirty="0"/>
              <a:t> ja </a:t>
            </a:r>
            <a:r>
              <a:rPr lang="en-US" sz="1800" dirty="0" err="1"/>
              <a:t>auditi</a:t>
            </a:r>
            <a:r>
              <a:rPr lang="en-US" sz="1800" dirty="0"/>
              <a:t> </a:t>
            </a:r>
            <a:r>
              <a:rPr lang="en-US" sz="1800" dirty="0" err="1"/>
              <a:t>aruanded</a:t>
            </a:r>
            <a:r>
              <a:rPr lang="en-US" sz="1800" dirty="0"/>
              <a:t> </a:t>
            </a:r>
            <a:r>
              <a:rPr lang="en-US" sz="1800" dirty="0" err="1"/>
              <a:t>veebist</a:t>
            </a:r>
            <a:r>
              <a:rPr lang="en-US" sz="1800" dirty="0"/>
              <a:t> </a:t>
            </a:r>
            <a:r>
              <a:rPr lang="en-US" sz="1800" dirty="0" err="1"/>
              <a:t>otse</a:t>
            </a:r>
            <a:r>
              <a:rPr lang="en-US" sz="1800" dirty="0"/>
              <a:t> </a:t>
            </a:r>
            <a:r>
              <a:rPr lang="en-US" sz="1800" dirty="0" err="1"/>
              <a:t>leitavad</a:t>
            </a:r>
            <a:r>
              <a:rPr lang="en-US" sz="1800" dirty="0"/>
              <a:t>, </a:t>
            </a:r>
            <a:r>
              <a:rPr lang="en-US" sz="1800" dirty="0" err="1"/>
              <a:t>nendega</a:t>
            </a:r>
            <a:r>
              <a:rPr lang="en-US" sz="1800" dirty="0"/>
              <a:t> </a:t>
            </a:r>
            <a:r>
              <a:rPr lang="en-US" sz="1800" dirty="0" err="1"/>
              <a:t>saab</a:t>
            </a:r>
            <a:r>
              <a:rPr lang="en-US" sz="1800" dirty="0"/>
              <a:t> </a:t>
            </a:r>
            <a:r>
              <a:rPr lang="en-US" sz="1800" dirty="0" err="1"/>
              <a:t>tutvuda</a:t>
            </a:r>
            <a:r>
              <a:rPr lang="en-US" sz="1800" dirty="0"/>
              <a:t> </a:t>
            </a:r>
            <a:r>
              <a:rPr lang="en-US" sz="1800" dirty="0" err="1"/>
              <a:t>kohapeal</a:t>
            </a:r>
            <a:r>
              <a:rPr lang="en-US" sz="1800" dirty="0"/>
              <a:t>, </a:t>
            </a:r>
            <a:r>
              <a:rPr lang="en-US" sz="1800" dirty="0" err="1"/>
              <a:t>kuigi</a:t>
            </a:r>
            <a:r>
              <a:rPr lang="en-US" sz="1800" dirty="0"/>
              <a:t> </a:t>
            </a:r>
            <a:r>
              <a:rPr lang="en-US" sz="1800" dirty="0" err="1"/>
              <a:t>tegemist</a:t>
            </a:r>
            <a:r>
              <a:rPr lang="en-US" sz="1800" dirty="0"/>
              <a:t> on </a:t>
            </a:r>
            <a:r>
              <a:rPr lang="en-US" sz="1800" dirty="0" err="1"/>
              <a:t>digitaalsete</a:t>
            </a:r>
            <a:r>
              <a:rPr lang="en-US" sz="1800" dirty="0"/>
              <a:t> </a:t>
            </a:r>
            <a:r>
              <a:rPr lang="en-US" sz="1800" dirty="0" err="1"/>
              <a:t>dokumentidega</a:t>
            </a:r>
            <a:endParaRPr lang="en-US" sz="1800" dirty="0"/>
          </a:p>
        </p:txBody>
      </p:sp>
      <p:sp>
        <p:nvSpPr>
          <p:cNvPr id="4" name="Slide Number Placeholder 3">
            <a:extLst>
              <a:ext uri="{FF2B5EF4-FFF2-40B4-BE49-F238E27FC236}">
                <a16:creationId xmlns:a16="http://schemas.microsoft.com/office/drawing/2014/main" id="{08D0F76D-D1B7-0398-1A70-41D834F396B7}"/>
              </a:ext>
            </a:extLst>
          </p:cNvPr>
          <p:cNvSpPr>
            <a:spLocks noGrp="1"/>
          </p:cNvSpPr>
          <p:nvPr>
            <p:ph type="sldNum" sz="quarter" idx="12"/>
          </p:nvPr>
        </p:nvSpPr>
        <p:spPr/>
        <p:txBody>
          <a:bodyPr/>
          <a:lstStyle/>
          <a:p>
            <a:endParaRPr lang="en-US" dirty="0"/>
          </a:p>
        </p:txBody>
      </p:sp>
    </p:spTree>
    <p:extLst>
      <p:ext uri="{BB962C8B-B14F-4D97-AF65-F5344CB8AC3E}">
        <p14:creationId xmlns:p14="http://schemas.microsoft.com/office/powerpoint/2010/main" val="21164362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872B7D-EFD0-C209-0C64-E0ACACA4AFBC}"/>
              </a:ext>
            </a:extLst>
          </p:cNvPr>
          <p:cNvSpPr>
            <a:spLocks noGrp="1"/>
          </p:cNvSpPr>
          <p:nvPr>
            <p:ph type="title"/>
          </p:nvPr>
        </p:nvSpPr>
        <p:spPr/>
        <p:txBody>
          <a:bodyPr/>
          <a:lstStyle/>
          <a:p>
            <a:r>
              <a:rPr lang="en-US" dirty="0" err="1"/>
              <a:t>Projekteerija</a:t>
            </a:r>
            <a:r>
              <a:rPr lang="en-US" dirty="0"/>
              <a:t> </a:t>
            </a:r>
            <a:r>
              <a:rPr lang="en-US" dirty="0" err="1"/>
              <a:t>kutse</a:t>
            </a:r>
            <a:r>
              <a:rPr lang="en-US" dirty="0"/>
              <a:t> </a:t>
            </a:r>
            <a:r>
              <a:rPr lang="en-US" dirty="0" err="1"/>
              <a:t>ulatus</a:t>
            </a:r>
            <a:endParaRPr lang="en-US" dirty="0"/>
          </a:p>
        </p:txBody>
      </p:sp>
      <p:pic>
        <p:nvPicPr>
          <p:cNvPr id="5" name="Picture 4">
            <a:extLst>
              <a:ext uri="{FF2B5EF4-FFF2-40B4-BE49-F238E27FC236}">
                <a16:creationId xmlns:a16="http://schemas.microsoft.com/office/drawing/2014/main" id="{6434DE04-7E00-537C-5F42-4678B992E177}"/>
              </a:ext>
            </a:extLst>
          </p:cNvPr>
          <p:cNvPicPr>
            <a:picLocks noChangeAspect="1"/>
          </p:cNvPicPr>
          <p:nvPr/>
        </p:nvPicPr>
        <p:blipFill>
          <a:blip r:embed="rId2"/>
          <a:stretch>
            <a:fillRect/>
          </a:stretch>
        </p:blipFill>
        <p:spPr>
          <a:xfrm>
            <a:off x="44823" y="1783966"/>
            <a:ext cx="12192000" cy="744089"/>
          </a:xfrm>
          <a:prstGeom prst="rect">
            <a:avLst/>
          </a:prstGeom>
        </p:spPr>
      </p:pic>
      <p:pic>
        <p:nvPicPr>
          <p:cNvPr id="7" name="Picture 6">
            <a:extLst>
              <a:ext uri="{FF2B5EF4-FFF2-40B4-BE49-F238E27FC236}">
                <a16:creationId xmlns:a16="http://schemas.microsoft.com/office/drawing/2014/main" id="{0B12CE5E-EE2A-9C51-871C-4B90A4B7EE42}"/>
              </a:ext>
            </a:extLst>
          </p:cNvPr>
          <p:cNvPicPr>
            <a:picLocks noChangeAspect="1"/>
          </p:cNvPicPr>
          <p:nvPr/>
        </p:nvPicPr>
        <p:blipFill>
          <a:blip r:embed="rId3"/>
          <a:stretch>
            <a:fillRect/>
          </a:stretch>
        </p:blipFill>
        <p:spPr>
          <a:xfrm>
            <a:off x="44823" y="2528055"/>
            <a:ext cx="12192000" cy="3768802"/>
          </a:xfrm>
          <a:prstGeom prst="rect">
            <a:avLst/>
          </a:prstGeom>
        </p:spPr>
      </p:pic>
    </p:spTree>
    <p:extLst>
      <p:ext uri="{BB962C8B-B14F-4D97-AF65-F5344CB8AC3E}">
        <p14:creationId xmlns:p14="http://schemas.microsoft.com/office/powerpoint/2010/main" val="3279860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EA7ED4-24A5-5508-5C0F-1F6C0964D561}"/>
              </a:ext>
            </a:extLst>
          </p:cNvPr>
          <p:cNvSpPr>
            <a:spLocks noGrp="1"/>
          </p:cNvSpPr>
          <p:nvPr>
            <p:ph type="title"/>
          </p:nvPr>
        </p:nvSpPr>
        <p:spPr/>
        <p:txBody>
          <a:bodyPr/>
          <a:lstStyle/>
          <a:p>
            <a:endParaRPr lang="en-US"/>
          </a:p>
        </p:txBody>
      </p:sp>
      <p:pic>
        <p:nvPicPr>
          <p:cNvPr id="5" name="Picture 4">
            <a:extLst>
              <a:ext uri="{FF2B5EF4-FFF2-40B4-BE49-F238E27FC236}">
                <a16:creationId xmlns:a16="http://schemas.microsoft.com/office/drawing/2014/main" id="{AEB60BF8-5699-F631-8159-3921A144F97F}"/>
              </a:ext>
            </a:extLst>
          </p:cNvPr>
          <p:cNvPicPr>
            <a:picLocks noChangeAspect="1"/>
          </p:cNvPicPr>
          <p:nvPr/>
        </p:nvPicPr>
        <p:blipFill>
          <a:blip r:embed="rId2"/>
          <a:stretch>
            <a:fillRect/>
          </a:stretch>
        </p:blipFill>
        <p:spPr>
          <a:xfrm>
            <a:off x="0" y="1083106"/>
            <a:ext cx="12192000" cy="5774894"/>
          </a:xfrm>
          <a:prstGeom prst="rect">
            <a:avLst/>
          </a:prstGeom>
        </p:spPr>
      </p:pic>
      <p:pic>
        <p:nvPicPr>
          <p:cNvPr id="6" name="Picture 5">
            <a:extLst>
              <a:ext uri="{FF2B5EF4-FFF2-40B4-BE49-F238E27FC236}">
                <a16:creationId xmlns:a16="http://schemas.microsoft.com/office/drawing/2014/main" id="{4AD13966-6B55-C490-0FCE-A9DCCD2C7981}"/>
              </a:ext>
            </a:extLst>
          </p:cNvPr>
          <p:cNvPicPr>
            <a:picLocks noChangeAspect="1"/>
          </p:cNvPicPr>
          <p:nvPr/>
        </p:nvPicPr>
        <p:blipFill>
          <a:blip r:embed="rId3"/>
          <a:stretch>
            <a:fillRect/>
          </a:stretch>
        </p:blipFill>
        <p:spPr>
          <a:xfrm>
            <a:off x="0" y="339017"/>
            <a:ext cx="12192000" cy="744089"/>
          </a:xfrm>
          <a:prstGeom prst="rect">
            <a:avLst/>
          </a:prstGeom>
        </p:spPr>
      </p:pic>
    </p:spTree>
    <p:extLst>
      <p:ext uri="{BB962C8B-B14F-4D97-AF65-F5344CB8AC3E}">
        <p14:creationId xmlns:p14="http://schemas.microsoft.com/office/powerpoint/2010/main" val="12618404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7CB8A-2034-9D25-1703-4987ACA74ABC}"/>
              </a:ext>
            </a:extLst>
          </p:cNvPr>
          <p:cNvSpPr>
            <a:spLocks noGrp="1"/>
          </p:cNvSpPr>
          <p:nvPr>
            <p:ph type="title"/>
          </p:nvPr>
        </p:nvSpPr>
        <p:spPr/>
        <p:txBody>
          <a:bodyPr/>
          <a:lstStyle/>
          <a:p>
            <a:r>
              <a:rPr lang="en-US" dirty="0" err="1"/>
              <a:t>Kutsete</a:t>
            </a:r>
            <a:r>
              <a:rPr lang="en-US" dirty="0"/>
              <a:t> </a:t>
            </a:r>
            <a:r>
              <a:rPr lang="en-US" dirty="0" err="1"/>
              <a:t>probleemid</a:t>
            </a:r>
            <a:endParaRPr lang="en-US" dirty="0"/>
          </a:p>
        </p:txBody>
      </p:sp>
      <p:sp>
        <p:nvSpPr>
          <p:cNvPr id="3" name="Content Placeholder 2">
            <a:extLst>
              <a:ext uri="{FF2B5EF4-FFF2-40B4-BE49-F238E27FC236}">
                <a16:creationId xmlns:a16="http://schemas.microsoft.com/office/drawing/2014/main" id="{996F84FE-A72B-A3C0-3347-5CD94216000D}"/>
              </a:ext>
            </a:extLst>
          </p:cNvPr>
          <p:cNvSpPr>
            <a:spLocks noGrp="1"/>
          </p:cNvSpPr>
          <p:nvPr>
            <p:ph idx="1"/>
          </p:nvPr>
        </p:nvSpPr>
        <p:spPr>
          <a:xfrm>
            <a:off x="1773767" y="1680634"/>
            <a:ext cx="9867900" cy="3777622"/>
          </a:xfrm>
        </p:spPr>
        <p:txBody>
          <a:bodyPr/>
          <a:lstStyle/>
          <a:p>
            <a:r>
              <a:rPr lang="en-US" sz="2000" dirty="0"/>
              <a:t>Kui 6-7 </a:t>
            </a:r>
            <a:r>
              <a:rPr lang="en-US" sz="2000" dirty="0" err="1"/>
              <a:t>tasemed</a:t>
            </a:r>
            <a:r>
              <a:rPr lang="en-US" sz="2000" dirty="0"/>
              <a:t> on </a:t>
            </a:r>
            <a:r>
              <a:rPr lang="en-US" sz="2000" dirty="0" err="1"/>
              <a:t>seotud</a:t>
            </a:r>
            <a:r>
              <a:rPr lang="en-US" sz="2000" dirty="0"/>
              <a:t> BSc ja MSc </a:t>
            </a:r>
            <a:r>
              <a:rPr lang="en-US" sz="2000" dirty="0" err="1"/>
              <a:t>tasemetega</a:t>
            </a:r>
            <a:r>
              <a:rPr lang="en-US" sz="2000" dirty="0"/>
              <a:t>, </a:t>
            </a:r>
            <a:r>
              <a:rPr lang="en-US" sz="2000" dirty="0" err="1"/>
              <a:t>siis</a:t>
            </a:r>
            <a:r>
              <a:rPr lang="en-US" sz="2000" dirty="0"/>
              <a:t> </a:t>
            </a:r>
            <a:r>
              <a:rPr lang="en-US" sz="2000" dirty="0" err="1"/>
              <a:t>varasemate</a:t>
            </a:r>
            <a:r>
              <a:rPr lang="en-US" sz="2000" dirty="0"/>
              <a:t> </a:t>
            </a:r>
            <a:r>
              <a:rPr lang="en-US" sz="2000" dirty="0" err="1"/>
              <a:t>haridustasemetega</a:t>
            </a:r>
            <a:r>
              <a:rPr lang="en-US" sz="2000" dirty="0"/>
              <a:t> on </a:t>
            </a:r>
            <a:r>
              <a:rPr lang="en-US" sz="2000" dirty="0" err="1"/>
              <a:t>probleem</a:t>
            </a:r>
            <a:endParaRPr lang="en-US" sz="2000" dirty="0"/>
          </a:p>
          <a:p>
            <a:pPr lvl="1"/>
            <a:r>
              <a:rPr lang="en-US" sz="1800" dirty="0" err="1"/>
              <a:t>Tehnikum</a:t>
            </a:r>
            <a:r>
              <a:rPr lang="en-US" sz="1800" dirty="0"/>
              <a:t> </a:t>
            </a:r>
            <a:r>
              <a:rPr lang="en-US" sz="1800" dirty="0" err="1"/>
              <a:t>põhikooli</a:t>
            </a:r>
            <a:r>
              <a:rPr lang="en-US" sz="1800" dirty="0"/>
              <a:t> </a:t>
            </a:r>
            <a:r>
              <a:rPr lang="en-US" sz="1800" dirty="0" err="1"/>
              <a:t>või</a:t>
            </a:r>
            <a:r>
              <a:rPr lang="en-US" sz="1800" dirty="0"/>
              <a:t> </a:t>
            </a:r>
            <a:r>
              <a:rPr lang="en-US" sz="1800" dirty="0" err="1"/>
              <a:t>keskhariduse</a:t>
            </a:r>
            <a:r>
              <a:rPr lang="en-US" sz="1800" dirty="0"/>
              <a:t> </a:t>
            </a:r>
            <a:r>
              <a:rPr lang="en-US" sz="1800" dirty="0" err="1"/>
              <a:t>baasil</a:t>
            </a:r>
            <a:r>
              <a:rPr lang="en-US" sz="1800" dirty="0"/>
              <a:t> – </a:t>
            </a:r>
            <a:r>
              <a:rPr lang="en-US" sz="1800" dirty="0" err="1"/>
              <a:t>täna</a:t>
            </a:r>
            <a:r>
              <a:rPr lang="en-US" sz="1800" dirty="0"/>
              <a:t> </a:t>
            </a:r>
            <a:r>
              <a:rPr lang="en-US" sz="1800" dirty="0" err="1"/>
              <a:t>aktsepteeritakse</a:t>
            </a:r>
            <a:r>
              <a:rPr lang="en-US" sz="1800" dirty="0"/>
              <a:t> </a:t>
            </a:r>
            <a:r>
              <a:rPr lang="en-US" sz="1800" dirty="0" err="1"/>
              <a:t>keskhariduse</a:t>
            </a:r>
            <a:r>
              <a:rPr lang="en-US" sz="1800" dirty="0"/>
              <a:t> </a:t>
            </a:r>
            <a:r>
              <a:rPr lang="en-US" sz="1800" dirty="0" err="1"/>
              <a:t>baasilt</a:t>
            </a:r>
            <a:r>
              <a:rPr lang="en-US" sz="1800" dirty="0"/>
              <a:t> </a:t>
            </a:r>
            <a:r>
              <a:rPr lang="en-US" sz="1800" dirty="0" err="1"/>
              <a:t>kuid</a:t>
            </a:r>
            <a:r>
              <a:rPr lang="en-US" sz="1800" dirty="0"/>
              <a:t> </a:t>
            </a:r>
            <a:r>
              <a:rPr lang="en-US" sz="1800" dirty="0" err="1"/>
              <a:t>mitte</a:t>
            </a:r>
            <a:r>
              <a:rPr lang="en-US" sz="1800" dirty="0"/>
              <a:t> </a:t>
            </a:r>
            <a:r>
              <a:rPr lang="en-US" sz="1800" dirty="0" err="1"/>
              <a:t>põhihariduselt</a:t>
            </a:r>
            <a:r>
              <a:rPr lang="en-US" sz="1800" dirty="0"/>
              <a:t> </a:t>
            </a:r>
            <a:r>
              <a:rPr lang="en-US" sz="1800" dirty="0" err="1"/>
              <a:t>kuigi</a:t>
            </a:r>
            <a:r>
              <a:rPr lang="en-US" sz="1800" dirty="0"/>
              <a:t> </a:t>
            </a:r>
            <a:r>
              <a:rPr lang="en-US" sz="1800" dirty="0" err="1"/>
              <a:t>diplomid</a:t>
            </a:r>
            <a:r>
              <a:rPr lang="en-US" sz="1800" dirty="0"/>
              <a:t> on </a:t>
            </a:r>
            <a:r>
              <a:rPr lang="en-US" sz="1800" dirty="0" err="1"/>
              <a:t>identsed</a:t>
            </a:r>
            <a:r>
              <a:rPr lang="en-US" sz="1800" dirty="0"/>
              <a:t> (</a:t>
            </a:r>
            <a:r>
              <a:rPr lang="en-US" sz="1800" dirty="0" err="1"/>
              <a:t>tehnikum</a:t>
            </a:r>
            <a:r>
              <a:rPr lang="en-US" sz="1800" dirty="0"/>
              <a:t> </a:t>
            </a:r>
            <a:r>
              <a:rPr lang="en-US" sz="1800" dirty="0" err="1"/>
              <a:t>andis</a:t>
            </a:r>
            <a:r>
              <a:rPr lang="en-US" sz="1800" dirty="0"/>
              <a:t> ka </a:t>
            </a:r>
            <a:r>
              <a:rPr lang="en-US" sz="1800" dirty="0" err="1"/>
              <a:t>keskhariduse</a:t>
            </a:r>
            <a:r>
              <a:rPr lang="en-US" sz="1800" dirty="0"/>
              <a:t>)</a:t>
            </a:r>
          </a:p>
          <a:p>
            <a:pPr lvl="1"/>
            <a:r>
              <a:rPr lang="en-US" sz="1800" dirty="0" err="1"/>
              <a:t>Vajalik</a:t>
            </a:r>
            <a:r>
              <a:rPr lang="en-US" sz="1800" dirty="0"/>
              <a:t> EAP-de </a:t>
            </a:r>
            <a:r>
              <a:rPr lang="en-US" sz="1800" dirty="0" err="1"/>
              <a:t>kogus</a:t>
            </a:r>
            <a:r>
              <a:rPr lang="en-US" sz="1800" dirty="0"/>
              <a:t> ja </a:t>
            </a:r>
            <a:r>
              <a:rPr lang="en-US" sz="1800" dirty="0" err="1"/>
              <a:t>arvestus</a:t>
            </a:r>
            <a:r>
              <a:rPr lang="en-US" sz="1800" dirty="0"/>
              <a:t>, 4-aastane magister</a:t>
            </a:r>
          </a:p>
          <a:p>
            <a:pPr lvl="1"/>
            <a:r>
              <a:rPr lang="en-US" sz="1800" dirty="0" err="1"/>
              <a:t>Põhikursuse</a:t>
            </a:r>
            <a:r>
              <a:rPr lang="en-US" sz="1800" dirty="0"/>
              <a:t> EAP-d on </a:t>
            </a:r>
            <a:r>
              <a:rPr lang="en-US" sz="1800" dirty="0" err="1"/>
              <a:t>igavesed</a:t>
            </a:r>
            <a:r>
              <a:rPr lang="en-US" sz="1800" dirty="0"/>
              <a:t>, </a:t>
            </a:r>
            <a:r>
              <a:rPr lang="en-US" sz="1800" dirty="0" err="1"/>
              <a:t>täiendkoolituse</a:t>
            </a:r>
            <a:r>
              <a:rPr lang="en-US" sz="1800" dirty="0"/>
              <a:t> </a:t>
            </a:r>
            <a:r>
              <a:rPr lang="en-US" sz="1800" dirty="0" err="1"/>
              <a:t>kaudu</a:t>
            </a:r>
            <a:r>
              <a:rPr lang="en-US" sz="1800" dirty="0"/>
              <a:t> </a:t>
            </a:r>
            <a:r>
              <a:rPr lang="en-US" sz="1800" dirty="0" err="1"/>
              <a:t>saadu</a:t>
            </a:r>
            <a:r>
              <a:rPr lang="en-US" sz="1800" dirty="0"/>
              <a:t> </a:t>
            </a:r>
            <a:r>
              <a:rPr lang="en-US" sz="1800" dirty="0" err="1"/>
              <a:t>aegub</a:t>
            </a:r>
            <a:endParaRPr lang="en-US" sz="1800" dirty="0"/>
          </a:p>
          <a:p>
            <a:r>
              <a:rPr lang="en-US" sz="2000" dirty="0" err="1"/>
              <a:t>Ehitusjuhtimine</a:t>
            </a:r>
            <a:r>
              <a:rPr lang="en-US" sz="2000" dirty="0"/>
              <a:t> ja </a:t>
            </a:r>
            <a:r>
              <a:rPr lang="en-US" sz="2000" dirty="0" err="1"/>
              <a:t>projekteerimise</a:t>
            </a:r>
            <a:r>
              <a:rPr lang="en-US" sz="2000" dirty="0"/>
              <a:t> </a:t>
            </a:r>
            <a:r>
              <a:rPr lang="en-US" sz="2000" dirty="0" err="1"/>
              <a:t>juhtimine</a:t>
            </a:r>
            <a:endParaRPr lang="en-US" sz="2000" dirty="0"/>
          </a:p>
          <a:p>
            <a:pPr lvl="1"/>
            <a:r>
              <a:rPr lang="en-US" sz="1800" dirty="0" err="1"/>
              <a:t>alad</a:t>
            </a:r>
            <a:r>
              <a:rPr lang="en-US" sz="1800" dirty="0"/>
              <a:t>, </a:t>
            </a:r>
            <a:r>
              <a:rPr lang="en-US" sz="1800" dirty="0" err="1"/>
              <a:t>mida</a:t>
            </a:r>
            <a:r>
              <a:rPr lang="en-US" sz="1800" dirty="0"/>
              <a:t> </a:t>
            </a:r>
            <a:r>
              <a:rPr lang="en-US" sz="1800" dirty="0" err="1"/>
              <a:t>seadus</a:t>
            </a:r>
            <a:r>
              <a:rPr lang="en-US" sz="1800" dirty="0"/>
              <a:t> ja </a:t>
            </a:r>
            <a:r>
              <a:rPr lang="en-US" sz="1800" dirty="0" err="1"/>
              <a:t>määrus</a:t>
            </a:r>
            <a:r>
              <a:rPr lang="en-US" sz="1800" dirty="0"/>
              <a:t> </a:t>
            </a:r>
            <a:r>
              <a:rPr lang="en-US" sz="1800" dirty="0" err="1"/>
              <a:t>ei</a:t>
            </a:r>
            <a:r>
              <a:rPr lang="en-US" sz="1800" dirty="0"/>
              <a:t> </a:t>
            </a:r>
            <a:r>
              <a:rPr lang="en-US" sz="1800" dirty="0" err="1"/>
              <a:t>reguleeri</a:t>
            </a:r>
            <a:r>
              <a:rPr lang="en-US" sz="1800" dirty="0"/>
              <a:t> ja mis on </a:t>
            </a:r>
            <a:r>
              <a:rPr lang="en-US" sz="1800" dirty="0" err="1"/>
              <a:t>juurde</a:t>
            </a:r>
            <a:r>
              <a:rPr lang="en-US" sz="1800" dirty="0"/>
              <a:t> </a:t>
            </a:r>
            <a:r>
              <a:rPr lang="en-US" sz="1800" dirty="0" err="1"/>
              <a:t>toodud</a:t>
            </a:r>
            <a:r>
              <a:rPr lang="en-US" sz="1800" dirty="0"/>
              <a:t> </a:t>
            </a:r>
            <a:r>
              <a:rPr lang="en-US" sz="1800" dirty="0" err="1"/>
              <a:t>selleks</a:t>
            </a:r>
            <a:r>
              <a:rPr lang="en-US" sz="1800" dirty="0"/>
              <a:t>, et ka </a:t>
            </a:r>
            <a:r>
              <a:rPr lang="en-US" sz="1800" dirty="0" err="1"/>
              <a:t>tellija</a:t>
            </a:r>
            <a:r>
              <a:rPr lang="en-US" sz="1800" dirty="0"/>
              <a:t> </a:t>
            </a:r>
            <a:r>
              <a:rPr lang="en-US" sz="1800" dirty="0" err="1"/>
              <a:t>esindaja</a:t>
            </a:r>
            <a:r>
              <a:rPr lang="en-US" sz="1800" dirty="0"/>
              <a:t> </a:t>
            </a:r>
            <a:r>
              <a:rPr lang="en-US" sz="1800" dirty="0" err="1"/>
              <a:t>või</a:t>
            </a:r>
            <a:r>
              <a:rPr lang="en-US" sz="1800" dirty="0"/>
              <a:t> </a:t>
            </a:r>
            <a:r>
              <a:rPr lang="en-US" sz="1800" dirty="0" err="1"/>
              <a:t>kõrgema</a:t>
            </a:r>
            <a:r>
              <a:rPr lang="en-US" sz="1800" dirty="0"/>
              <a:t> </a:t>
            </a:r>
            <a:r>
              <a:rPr lang="en-US" sz="1800" dirty="0" err="1"/>
              <a:t>tasandi</a:t>
            </a:r>
            <a:r>
              <a:rPr lang="en-US" sz="1800" dirty="0"/>
              <a:t> </a:t>
            </a:r>
            <a:r>
              <a:rPr lang="en-US" sz="1800" dirty="0" err="1"/>
              <a:t>juht</a:t>
            </a:r>
            <a:r>
              <a:rPr lang="en-US" sz="1800" dirty="0"/>
              <a:t> </a:t>
            </a:r>
            <a:r>
              <a:rPr lang="en-US" sz="1800" dirty="0" err="1"/>
              <a:t>saaks</a:t>
            </a:r>
            <a:r>
              <a:rPr lang="en-US" sz="1800" dirty="0"/>
              <a:t> ka </a:t>
            </a:r>
            <a:r>
              <a:rPr lang="en-US" sz="1800" dirty="0" err="1"/>
              <a:t>mingisuguse</a:t>
            </a:r>
            <a:r>
              <a:rPr lang="en-US" sz="1800" dirty="0"/>
              <a:t> </a:t>
            </a:r>
            <a:r>
              <a:rPr lang="en-US" sz="1800" dirty="0" err="1"/>
              <a:t>kutse</a:t>
            </a:r>
            <a:endParaRPr lang="en-US" sz="1800" dirty="0"/>
          </a:p>
          <a:p>
            <a:r>
              <a:rPr lang="en-US" sz="2000" dirty="0" err="1"/>
              <a:t>Projekteerimise</a:t>
            </a:r>
            <a:r>
              <a:rPr lang="en-US" sz="2000" dirty="0"/>
              <a:t> </a:t>
            </a:r>
            <a:r>
              <a:rPr lang="en-US" sz="2000" dirty="0" err="1"/>
              <a:t>juhtimine</a:t>
            </a:r>
            <a:r>
              <a:rPr lang="en-US" sz="2000" dirty="0"/>
              <a:t> ja </a:t>
            </a:r>
            <a:r>
              <a:rPr lang="en-US" sz="2000" dirty="0" err="1"/>
              <a:t>ehituse</a:t>
            </a:r>
            <a:r>
              <a:rPr lang="en-US" sz="2000" dirty="0"/>
              <a:t> </a:t>
            </a:r>
            <a:r>
              <a:rPr lang="en-US" sz="2000" dirty="0" err="1"/>
              <a:t>juhtimine</a:t>
            </a:r>
            <a:endParaRPr lang="en-US" sz="2000" dirty="0"/>
          </a:p>
          <a:p>
            <a:pPr lvl="1"/>
            <a:r>
              <a:rPr lang="en-US" sz="1800" dirty="0"/>
              <a:t>VK ja </a:t>
            </a:r>
            <a:r>
              <a:rPr lang="en-US" sz="1800" dirty="0" err="1"/>
              <a:t>ehitusinseneride</a:t>
            </a:r>
            <a:r>
              <a:rPr lang="en-US" sz="1800" dirty="0"/>
              <a:t> </a:t>
            </a:r>
            <a:r>
              <a:rPr lang="en-US" sz="1800" dirty="0" err="1"/>
              <a:t>puhul</a:t>
            </a:r>
            <a:r>
              <a:rPr lang="en-US" sz="1800" dirty="0"/>
              <a:t> </a:t>
            </a:r>
            <a:r>
              <a:rPr lang="en-US" sz="1800" dirty="0" err="1"/>
              <a:t>peetakse</a:t>
            </a:r>
            <a:r>
              <a:rPr lang="en-US" sz="1800" dirty="0"/>
              <a:t> </a:t>
            </a:r>
            <a:r>
              <a:rPr lang="en-US" sz="1800" dirty="0" err="1"/>
              <a:t>projekteerimise</a:t>
            </a:r>
            <a:r>
              <a:rPr lang="en-US" sz="1800" dirty="0"/>
              <a:t> </a:t>
            </a:r>
            <a:r>
              <a:rPr lang="en-US" sz="1800" dirty="0" err="1"/>
              <a:t>juhtimise</a:t>
            </a:r>
            <a:r>
              <a:rPr lang="en-US" sz="1800" dirty="0"/>
              <a:t> all </a:t>
            </a:r>
            <a:r>
              <a:rPr lang="en-US" sz="1800" dirty="0" err="1"/>
              <a:t>silmas</a:t>
            </a:r>
            <a:r>
              <a:rPr lang="en-US" sz="1800" dirty="0"/>
              <a:t> </a:t>
            </a:r>
            <a:r>
              <a:rPr lang="en-US" sz="1800" dirty="0" err="1"/>
              <a:t>kogu</a:t>
            </a:r>
            <a:r>
              <a:rPr lang="en-US" sz="1800" dirty="0"/>
              <a:t> </a:t>
            </a:r>
            <a:r>
              <a:rPr lang="en-US" sz="1800" dirty="0" err="1"/>
              <a:t>projekti</a:t>
            </a:r>
            <a:r>
              <a:rPr lang="en-US" sz="1800" dirty="0"/>
              <a:t>, ka </a:t>
            </a:r>
            <a:r>
              <a:rPr lang="en-US" sz="1800" dirty="0" err="1"/>
              <a:t>eriosade</a:t>
            </a:r>
            <a:r>
              <a:rPr lang="en-US" sz="1800" dirty="0"/>
              <a:t> </a:t>
            </a:r>
            <a:r>
              <a:rPr lang="en-US" sz="1800" dirty="0" err="1"/>
              <a:t>juhtimist</a:t>
            </a:r>
            <a:r>
              <a:rPr lang="en-US" sz="1800" dirty="0"/>
              <a:t> – </a:t>
            </a:r>
            <a:r>
              <a:rPr lang="en-US" sz="1800" dirty="0" err="1"/>
              <a:t>siin</a:t>
            </a:r>
            <a:r>
              <a:rPr lang="en-US" sz="1800" dirty="0"/>
              <a:t> on </a:t>
            </a:r>
            <a:r>
              <a:rPr lang="en-US" sz="1800" dirty="0" err="1"/>
              <a:t>konflikt</a:t>
            </a:r>
            <a:r>
              <a:rPr lang="en-US" sz="1800" dirty="0"/>
              <a:t> </a:t>
            </a:r>
            <a:r>
              <a:rPr lang="en-US" sz="1800" dirty="0" err="1"/>
              <a:t>TrAm</a:t>
            </a:r>
            <a:r>
              <a:rPr lang="en-US" sz="1800" dirty="0"/>
              <a:t> </a:t>
            </a:r>
            <a:r>
              <a:rPr lang="en-US" sz="1800" dirty="0" err="1"/>
              <a:t>praktikaga</a:t>
            </a:r>
            <a:endParaRPr lang="en-US" sz="1800" dirty="0"/>
          </a:p>
        </p:txBody>
      </p:sp>
      <p:sp>
        <p:nvSpPr>
          <p:cNvPr id="4" name="Date Placeholder 3">
            <a:extLst>
              <a:ext uri="{FF2B5EF4-FFF2-40B4-BE49-F238E27FC236}">
                <a16:creationId xmlns:a16="http://schemas.microsoft.com/office/drawing/2014/main" id="{4A8A885E-C448-899A-DB3F-958AB8821D4C}"/>
              </a:ext>
            </a:extLst>
          </p:cNvPr>
          <p:cNvSpPr>
            <a:spLocks noGrp="1"/>
          </p:cNvSpPr>
          <p:nvPr>
            <p:ph type="dt" sz="half" idx="10"/>
          </p:nvPr>
        </p:nvSpPr>
        <p:spPr/>
        <p:txBody>
          <a:bodyPr/>
          <a:lstStyle/>
          <a:p>
            <a:fld id="{CC526BDD-6AC1-4C88-8F90-E84ECAD77B6C}" type="datetime1">
              <a:rPr lang="en-US" smtClean="0"/>
              <a:t>8/31/2026</a:t>
            </a:fld>
            <a:endParaRPr lang="en-US" dirty="0"/>
          </a:p>
        </p:txBody>
      </p:sp>
    </p:spTree>
    <p:extLst>
      <p:ext uri="{BB962C8B-B14F-4D97-AF65-F5344CB8AC3E}">
        <p14:creationId xmlns:p14="http://schemas.microsoft.com/office/powerpoint/2010/main" val="4652246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97102F-23C7-4AC5-9522-B7C8C0AA1858}"/>
              </a:ext>
            </a:extLst>
          </p:cNvPr>
          <p:cNvSpPr>
            <a:spLocks noGrp="1"/>
          </p:cNvSpPr>
          <p:nvPr>
            <p:ph type="title"/>
          </p:nvPr>
        </p:nvSpPr>
        <p:spPr/>
        <p:txBody>
          <a:bodyPr/>
          <a:lstStyle/>
          <a:p>
            <a:r>
              <a:rPr lang="en-US" dirty="0" err="1"/>
              <a:t>Ühtlustamine</a:t>
            </a:r>
            <a:r>
              <a:rPr lang="en-US" dirty="0"/>
              <a:t> – </a:t>
            </a:r>
            <a:r>
              <a:rPr lang="en-US" dirty="0" err="1"/>
              <a:t>siduserialad</a:t>
            </a:r>
            <a:r>
              <a:rPr lang="en-US" dirty="0"/>
              <a:t> ja </a:t>
            </a:r>
            <a:r>
              <a:rPr lang="en-US" dirty="0" err="1"/>
              <a:t>süsteem</a:t>
            </a:r>
            <a:endParaRPr lang="en-US" dirty="0"/>
          </a:p>
        </p:txBody>
      </p:sp>
      <p:sp>
        <p:nvSpPr>
          <p:cNvPr id="3" name="Content Placeholder 2">
            <a:extLst>
              <a:ext uri="{FF2B5EF4-FFF2-40B4-BE49-F238E27FC236}">
                <a16:creationId xmlns:a16="http://schemas.microsoft.com/office/drawing/2014/main" id="{FB6DA35C-6A79-4D03-8A34-1ED71663FE87}"/>
              </a:ext>
            </a:extLst>
          </p:cNvPr>
          <p:cNvSpPr>
            <a:spLocks noGrp="1"/>
          </p:cNvSpPr>
          <p:nvPr>
            <p:ph idx="1"/>
          </p:nvPr>
        </p:nvSpPr>
        <p:spPr>
          <a:xfrm>
            <a:off x="1667933" y="2133600"/>
            <a:ext cx="9836679" cy="3777622"/>
          </a:xfrm>
        </p:spPr>
        <p:txBody>
          <a:bodyPr>
            <a:normAutofit fontScale="92500" lnSpcReduction="10000"/>
          </a:bodyPr>
          <a:lstStyle/>
          <a:p>
            <a:pPr marL="0" indent="0">
              <a:buNone/>
            </a:pPr>
            <a:r>
              <a:rPr lang="en-US" dirty="0" err="1"/>
              <a:t>Teedeinseneri</a:t>
            </a:r>
            <a:r>
              <a:rPr lang="en-US" dirty="0"/>
              <a:t> </a:t>
            </a:r>
            <a:r>
              <a:rPr lang="en-US" dirty="0" err="1"/>
              <a:t>kutseid</a:t>
            </a:r>
            <a:r>
              <a:rPr lang="en-US" dirty="0"/>
              <a:t> </a:t>
            </a:r>
            <a:r>
              <a:rPr lang="en-US" sz="2400" dirty="0" err="1"/>
              <a:t>annab</a:t>
            </a:r>
            <a:r>
              <a:rPr lang="en-US" sz="2400" dirty="0"/>
              <a:t> </a:t>
            </a:r>
            <a:r>
              <a:rPr lang="en-US" sz="2400" dirty="0" err="1"/>
              <a:t>välja</a:t>
            </a:r>
            <a:r>
              <a:rPr lang="en-US" sz="2400" dirty="0"/>
              <a:t> </a:t>
            </a:r>
            <a:r>
              <a:rPr lang="en-US" sz="2400" dirty="0" err="1"/>
              <a:t>Taristuehituse</a:t>
            </a:r>
            <a:r>
              <a:rPr lang="en-US" sz="2400" dirty="0"/>
              <a:t> Liit (end. </a:t>
            </a:r>
            <a:r>
              <a:rPr lang="en-US" sz="2400" dirty="0" err="1"/>
              <a:t>Asfaldiliit</a:t>
            </a:r>
            <a:r>
              <a:rPr lang="en-US" sz="2400" dirty="0"/>
              <a:t>)</a:t>
            </a:r>
          </a:p>
          <a:p>
            <a:pPr marL="0" indent="0">
              <a:buNone/>
            </a:pPr>
            <a:r>
              <a:rPr lang="en-US" dirty="0" err="1"/>
              <a:t>Siduserialad</a:t>
            </a:r>
            <a:r>
              <a:rPr lang="en-US" dirty="0"/>
              <a:t> – </a:t>
            </a:r>
            <a:r>
              <a:rPr lang="en-US" dirty="0" err="1">
                <a:hlinkClick r:id="rId2"/>
              </a:rPr>
              <a:t>vt</a:t>
            </a:r>
            <a:r>
              <a:rPr lang="en-US" dirty="0">
                <a:hlinkClick r:id="rId2"/>
              </a:rPr>
              <a:t> RT</a:t>
            </a:r>
            <a:r>
              <a:rPr lang="en-US" dirty="0"/>
              <a:t> ja </a:t>
            </a:r>
            <a:r>
              <a:rPr lang="en-US" dirty="0" err="1">
                <a:hlinkClick r:id="rId3"/>
              </a:rPr>
              <a:t>lisa</a:t>
            </a:r>
            <a:endParaRPr lang="en-US" dirty="0"/>
          </a:p>
          <a:p>
            <a:r>
              <a:rPr lang="en-US" dirty="0" err="1"/>
              <a:t>Arhitektid</a:t>
            </a:r>
            <a:r>
              <a:rPr lang="en-US" dirty="0"/>
              <a:t>, </a:t>
            </a:r>
            <a:r>
              <a:rPr lang="en-US" dirty="0" err="1"/>
              <a:t>maastikuarhitektid</a:t>
            </a:r>
            <a:endParaRPr lang="en-US" dirty="0"/>
          </a:p>
          <a:p>
            <a:pPr lvl="1"/>
            <a:r>
              <a:rPr lang="en-US" dirty="0"/>
              <a:t>Tase 7 – </a:t>
            </a:r>
            <a:r>
              <a:rPr lang="en-US" dirty="0" err="1"/>
              <a:t>diplomeeritud</a:t>
            </a:r>
            <a:r>
              <a:rPr lang="en-US" dirty="0"/>
              <a:t>, </a:t>
            </a:r>
            <a:r>
              <a:rPr lang="en-US" dirty="0" err="1"/>
              <a:t>volitatud</a:t>
            </a:r>
            <a:r>
              <a:rPr lang="en-US" dirty="0"/>
              <a:t>; tase 8 – </a:t>
            </a:r>
            <a:r>
              <a:rPr lang="en-US" dirty="0" err="1"/>
              <a:t>volitatud</a:t>
            </a:r>
            <a:r>
              <a:rPr lang="en-US" dirty="0"/>
              <a:t> </a:t>
            </a:r>
            <a:r>
              <a:rPr lang="en-US" dirty="0" err="1"/>
              <a:t>arhitekt-ekspert</a:t>
            </a:r>
            <a:endParaRPr lang="en-US" dirty="0"/>
          </a:p>
          <a:p>
            <a:r>
              <a:rPr lang="en-US" dirty="0" err="1"/>
              <a:t>Hüdrotehnika</a:t>
            </a:r>
            <a:r>
              <a:rPr lang="en-US" dirty="0"/>
              <a:t>, </a:t>
            </a:r>
            <a:r>
              <a:rPr lang="en-US" dirty="0" err="1"/>
              <a:t>veevarustus</a:t>
            </a:r>
            <a:r>
              <a:rPr lang="en-US" dirty="0"/>
              <a:t> ja </a:t>
            </a:r>
            <a:r>
              <a:rPr lang="en-US" dirty="0" err="1"/>
              <a:t>kanalisatsioon</a:t>
            </a:r>
            <a:r>
              <a:rPr lang="en-US" dirty="0"/>
              <a:t>, </a:t>
            </a:r>
            <a:r>
              <a:rPr lang="en-US" dirty="0" err="1"/>
              <a:t>ehitus</a:t>
            </a:r>
            <a:endParaRPr lang="en-US" dirty="0"/>
          </a:p>
          <a:p>
            <a:pPr lvl="1"/>
            <a:r>
              <a:rPr lang="en-US" dirty="0" err="1"/>
              <a:t>Lisaks</a:t>
            </a:r>
            <a:r>
              <a:rPr lang="en-US" dirty="0"/>
              <a:t> “</a:t>
            </a:r>
            <a:r>
              <a:rPr lang="en-US" dirty="0" err="1"/>
              <a:t>inseneride</a:t>
            </a:r>
            <a:r>
              <a:rPr lang="en-US" dirty="0"/>
              <a:t> </a:t>
            </a:r>
            <a:r>
              <a:rPr lang="en-US" dirty="0" err="1"/>
              <a:t>koolitamine</a:t>
            </a:r>
            <a:r>
              <a:rPr lang="en-US" dirty="0"/>
              <a:t> ja </a:t>
            </a:r>
            <a:r>
              <a:rPr lang="en-US" dirty="0" err="1"/>
              <a:t>uurimistöö</a:t>
            </a:r>
            <a:r>
              <a:rPr lang="en-US" dirty="0"/>
              <a:t>” (</a:t>
            </a:r>
            <a:r>
              <a:rPr lang="en-US" dirty="0" err="1"/>
              <a:t>ainult</a:t>
            </a:r>
            <a:r>
              <a:rPr lang="en-US" dirty="0"/>
              <a:t> 8 </a:t>
            </a:r>
            <a:r>
              <a:rPr lang="en-US" dirty="0" err="1"/>
              <a:t>tasemel</a:t>
            </a:r>
            <a:r>
              <a:rPr lang="en-US" dirty="0"/>
              <a:t>)</a:t>
            </a:r>
          </a:p>
          <a:p>
            <a:pPr lvl="2"/>
            <a:r>
              <a:rPr lang="en-US" dirty="0" err="1"/>
              <a:t>Teedevõrk</a:t>
            </a:r>
            <a:r>
              <a:rPr lang="en-US" dirty="0"/>
              <a:t> on </a:t>
            </a:r>
            <a:r>
              <a:rPr lang="en-US" dirty="0" err="1"/>
              <a:t>piisav</a:t>
            </a:r>
            <a:r>
              <a:rPr lang="en-US" dirty="0"/>
              <a:t>, </a:t>
            </a:r>
            <a:r>
              <a:rPr lang="en-US" dirty="0" err="1"/>
              <a:t>teame</a:t>
            </a:r>
            <a:r>
              <a:rPr lang="en-US" dirty="0"/>
              <a:t> juba </a:t>
            </a:r>
            <a:r>
              <a:rPr lang="en-US" dirty="0" err="1"/>
              <a:t>kõike</a:t>
            </a:r>
            <a:r>
              <a:rPr lang="en-US" dirty="0"/>
              <a:t> – et </a:t>
            </a:r>
            <a:r>
              <a:rPr lang="en-US" dirty="0" err="1"/>
              <a:t>uurida</a:t>
            </a:r>
            <a:r>
              <a:rPr lang="en-US" dirty="0"/>
              <a:t> </a:t>
            </a:r>
            <a:r>
              <a:rPr lang="en-US" dirty="0" err="1"/>
              <a:t>oleme</a:t>
            </a:r>
            <a:r>
              <a:rPr lang="en-US" dirty="0"/>
              <a:t> </a:t>
            </a:r>
            <a:r>
              <a:rPr lang="en-US" dirty="0" err="1"/>
              <a:t>liiga</a:t>
            </a:r>
            <a:r>
              <a:rPr lang="en-US" dirty="0"/>
              <a:t> </a:t>
            </a:r>
            <a:r>
              <a:rPr lang="en-US" dirty="0" err="1"/>
              <a:t>väikesed</a:t>
            </a:r>
            <a:r>
              <a:rPr lang="en-US" dirty="0"/>
              <a:t>, </a:t>
            </a:r>
            <a:r>
              <a:rPr lang="en-US" dirty="0" err="1"/>
              <a:t>insenerid</a:t>
            </a:r>
            <a:r>
              <a:rPr lang="en-US" dirty="0"/>
              <a:t> </a:t>
            </a:r>
            <a:r>
              <a:rPr lang="en-US" dirty="0" err="1"/>
              <a:t>oskavad</a:t>
            </a:r>
            <a:r>
              <a:rPr lang="en-US" dirty="0"/>
              <a:t> </a:t>
            </a:r>
            <a:r>
              <a:rPr lang="en-US" dirty="0" err="1"/>
              <a:t>ise</a:t>
            </a:r>
            <a:r>
              <a:rPr lang="en-US" dirty="0"/>
              <a:t> </a:t>
            </a:r>
            <a:r>
              <a:rPr lang="en-US" dirty="0" err="1"/>
              <a:t>lugeda</a:t>
            </a:r>
            <a:r>
              <a:rPr lang="en-US" dirty="0"/>
              <a:t> ja </a:t>
            </a:r>
            <a:r>
              <a:rPr lang="en-US" dirty="0" err="1"/>
              <a:t>neid</a:t>
            </a:r>
            <a:r>
              <a:rPr lang="en-US" dirty="0"/>
              <a:t> pole </a:t>
            </a:r>
            <a:r>
              <a:rPr lang="en-US" dirty="0" err="1"/>
              <a:t>enam</a:t>
            </a:r>
            <a:r>
              <a:rPr lang="en-US" dirty="0"/>
              <a:t> </a:t>
            </a:r>
            <a:r>
              <a:rPr lang="en-US" dirty="0" err="1"/>
              <a:t>vaja</a:t>
            </a:r>
            <a:r>
              <a:rPr lang="en-US" dirty="0"/>
              <a:t> </a:t>
            </a:r>
            <a:r>
              <a:rPr lang="en-US" dirty="0" err="1"/>
              <a:t>koolitada</a:t>
            </a:r>
            <a:endParaRPr lang="en-US" dirty="0"/>
          </a:p>
          <a:p>
            <a:r>
              <a:rPr lang="en-US" dirty="0" err="1"/>
              <a:t>Ehitusinseneride</a:t>
            </a:r>
            <a:r>
              <a:rPr lang="en-US" dirty="0"/>
              <a:t> </a:t>
            </a:r>
            <a:r>
              <a:rPr lang="en-US" dirty="0" err="1"/>
              <a:t>jaotus</a:t>
            </a:r>
            <a:r>
              <a:rPr lang="en-US" dirty="0"/>
              <a:t> – </a:t>
            </a:r>
            <a:r>
              <a:rPr lang="en-US" dirty="0" err="1"/>
              <a:t>geotehnika</a:t>
            </a:r>
            <a:r>
              <a:rPr lang="en-US" dirty="0"/>
              <a:t>, </a:t>
            </a:r>
            <a:r>
              <a:rPr lang="en-US" dirty="0" err="1"/>
              <a:t>hooned</a:t>
            </a:r>
            <a:r>
              <a:rPr lang="en-US" dirty="0"/>
              <a:t>, </a:t>
            </a:r>
            <a:r>
              <a:rPr lang="en-US" dirty="0" err="1"/>
              <a:t>sadamad</a:t>
            </a:r>
            <a:endParaRPr lang="en-US" dirty="0"/>
          </a:p>
          <a:p>
            <a:pPr lvl="1"/>
            <a:r>
              <a:rPr lang="en-US" dirty="0" err="1"/>
              <a:t>Lisaks</a:t>
            </a:r>
            <a:r>
              <a:rPr lang="en-US" dirty="0"/>
              <a:t> ka “</a:t>
            </a:r>
            <a:r>
              <a:rPr lang="en-US" dirty="0" err="1"/>
              <a:t>ehitusmaksumuse</a:t>
            </a:r>
            <a:r>
              <a:rPr lang="en-US" dirty="0"/>
              <a:t> </a:t>
            </a:r>
            <a:r>
              <a:rPr lang="en-US" dirty="0" err="1"/>
              <a:t>hindamine</a:t>
            </a:r>
            <a:r>
              <a:rPr lang="en-US" dirty="0"/>
              <a:t>” (</a:t>
            </a:r>
            <a:r>
              <a:rPr lang="en-US" dirty="0" err="1"/>
              <a:t>mida</a:t>
            </a:r>
            <a:r>
              <a:rPr lang="en-US" dirty="0"/>
              <a:t> </a:t>
            </a:r>
            <a:r>
              <a:rPr lang="en-US" dirty="0" err="1"/>
              <a:t>teistel</a:t>
            </a:r>
            <a:r>
              <a:rPr lang="en-US" dirty="0"/>
              <a:t> pole)</a:t>
            </a:r>
          </a:p>
        </p:txBody>
      </p:sp>
    </p:spTree>
    <p:extLst>
      <p:ext uri="{BB962C8B-B14F-4D97-AF65-F5344CB8AC3E}">
        <p14:creationId xmlns:p14="http://schemas.microsoft.com/office/powerpoint/2010/main" val="32159031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3C4F3E-0779-4C3E-8DFF-589D1E89AB8C}"/>
              </a:ext>
            </a:extLst>
          </p:cNvPr>
          <p:cNvSpPr>
            <a:spLocks noGrp="1"/>
          </p:cNvSpPr>
          <p:nvPr>
            <p:ph type="title"/>
          </p:nvPr>
        </p:nvSpPr>
        <p:spPr/>
        <p:txBody>
          <a:bodyPr>
            <a:normAutofit/>
          </a:bodyPr>
          <a:lstStyle/>
          <a:p>
            <a:r>
              <a:rPr lang="en-US" dirty="0" err="1"/>
              <a:t>Probleem</a:t>
            </a:r>
            <a:r>
              <a:rPr lang="en-US" dirty="0"/>
              <a:t> </a:t>
            </a:r>
            <a:r>
              <a:rPr lang="en-US" dirty="0" err="1"/>
              <a:t>kutsetega</a:t>
            </a:r>
            <a:r>
              <a:rPr lang="en-US" dirty="0"/>
              <a:t> </a:t>
            </a:r>
            <a:br>
              <a:rPr lang="en-US" dirty="0"/>
            </a:br>
            <a:r>
              <a:rPr lang="en-US" sz="2700" i="1" dirty="0" err="1">
                <a:solidFill>
                  <a:schemeClr val="accent1">
                    <a:lumMod val="60000"/>
                    <a:lumOff val="40000"/>
                  </a:schemeClr>
                </a:solidFill>
              </a:rPr>
              <a:t>kutse</a:t>
            </a:r>
            <a:r>
              <a:rPr lang="en-US" sz="2700" i="1" dirty="0">
                <a:solidFill>
                  <a:schemeClr val="accent1">
                    <a:lumMod val="60000"/>
                    <a:lumOff val="40000"/>
                  </a:schemeClr>
                </a:solidFill>
              </a:rPr>
              <a:t> </a:t>
            </a:r>
            <a:r>
              <a:rPr lang="en-US" sz="2700" i="1" dirty="0" err="1">
                <a:solidFill>
                  <a:schemeClr val="accent1">
                    <a:lumMod val="60000"/>
                    <a:lumOff val="40000"/>
                  </a:schemeClr>
                </a:solidFill>
              </a:rPr>
              <a:t>puudumine</a:t>
            </a:r>
            <a:r>
              <a:rPr lang="en-US" sz="2700" i="1" dirty="0">
                <a:solidFill>
                  <a:schemeClr val="accent1">
                    <a:lumMod val="60000"/>
                    <a:lumOff val="40000"/>
                  </a:schemeClr>
                </a:solidFill>
              </a:rPr>
              <a:t> ja </a:t>
            </a:r>
            <a:r>
              <a:rPr lang="en-US" sz="2700" i="1" dirty="0" err="1">
                <a:solidFill>
                  <a:schemeClr val="accent1">
                    <a:lumMod val="60000"/>
                    <a:lumOff val="40000"/>
                  </a:schemeClr>
                </a:solidFill>
              </a:rPr>
              <a:t>toimetamine</a:t>
            </a:r>
            <a:r>
              <a:rPr lang="en-US" sz="2700" i="1" dirty="0">
                <a:solidFill>
                  <a:schemeClr val="accent1">
                    <a:lumMod val="60000"/>
                    <a:lumOff val="40000"/>
                  </a:schemeClr>
                </a:solidFill>
              </a:rPr>
              <a:t> </a:t>
            </a:r>
            <a:r>
              <a:rPr lang="en-US" sz="2700" i="1" dirty="0" err="1">
                <a:solidFill>
                  <a:schemeClr val="accent1">
                    <a:lumMod val="60000"/>
                    <a:lumOff val="40000"/>
                  </a:schemeClr>
                </a:solidFill>
              </a:rPr>
              <a:t>üle</a:t>
            </a:r>
            <a:r>
              <a:rPr lang="en-US" sz="2700" i="1" dirty="0">
                <a:solidFill>
                  <a:schemeClr val="accent1">
                    <a:lumMod val="60000"/>
                    <a:lumOff val="40000"/>
                  </a:schemeClr>
                </a:solidFill>
              </a:rPr>
              <a:t> </a:t>
            </a:r>
            <a:r>
              <a:rPr lang="en-US" sz="2700" i="1" dirty="0" err="1">
                <a:solidFill>
                  <a:schemeClr val="accent1">
                    <a:lumMod val="60000"/>
                    <a:lumOff val="40000"/>
                  </a:schemeClr>
                </a:solidFill>
              </a:rPr>
              <a:t>kutse</a:t>
            </a:r>
            <a:r>
              <a:rPr lang="en-US" sz="2700" i="1" dirty="0">
                <a:solidFill>
                  <a:schemeClr val="accent1">
                    <a:lumMod val="60000"/>
                    <a:lumOff val="40000"/>
                  </a:schemeClr>
                </a:solidFill>
              </a:rPr>
              <a:t> </a:t>
            </a:r>
            <a:r>
              <a:rPr lang="en-US" sz="2700" i="1" dirty="0" err="1">
                <a:solidFill>
                  <a:schemeClr val="accent1">
                    <a:lumMod val="60000"/>
                    <a:lumOff val="40000"/>
                  </a:schemeClr>
                </a:solidFill>
              </a:rPr>
              <a:t>piiride</a:t>
            </a:r>
            <a:endParaRPr lang="en-US" i="1" dirty="0">
              <a:solidFill>
                <a:schemeClr val="accent1">
                  <a:lumMod val="60000"/>
                  <a:lumOff val="40000"/>
                </a:schemeClr>
              </a:solidFill>
            </a:endParaRPr>
          </a:p>
        </p:txBody>
      </p:sp>
      <p:sp>
        <p:nvSpPr>
          <p:cNvPr id="3" name="Content Placeholder 2">
            <a:extLst>
              <a:ext uri="{FF2B5EF4-FFF2-40B4-BE49-F238E27FC236}">
                <a16:creationId xmlns:a16="http://schemas.microsoft.com/office/drawing/2014/main" id="{DBC5B56C-215C-49F6-9EFC-00984FF31DC9}"/>
              </a:ext>
            </a:extLst>
          </p:cNvPr>
          <p:cNvSpPr>
            <a:spLocks noGrp="1"/>
          </p:cNvSpPr>
          <p:nvPr>
            <p:ph idx="1"/>
          </p:nvPr>
        </p:nvSpPr>
        <p:spPr>
          <a:xfrm>
            <a:off x="2315633" y="2133599"/>
            <a:ext cx="9188979" cy="4212167"/>
          </a:xfrm>
        </p:spPr>
        <p:txBody>
          <a:bodyPr>
            <a:normAutofit fontScale="70000" lnSpcReduction="20000"/>
          </a:bodyPr>
          <a:lstStyle/>
          <a:p>
            <a:r>
              <a:rPr lang="en-US" dirty="0" err="1"/>
              <a:t>Tellijal</a:t>
            </a:r>
            <a:r>
              <a:rPr lang="en-US" dirty="0"/>
              <a:t> </a:t>
            </a:r>
            <a:r>
              <a:rPr lang="en-US" dirty="0" err="1"/>
              <a:t>ei</a:t>
            </a:r>
            <a:r>
              <a:rPr lang="en-US" dirty="0"/>
              <a:t> pea </a:t>
            </a:r>
            <a:r>
              <a:rPr lang="en-US" dirty="0" err="1"/>
              <a:t>olema</a:t>
            </a:r>
            <a:r>
              <a:rPr lang="en-US" dirty="0"/>
              <a:t> </a:t>
            </a:r>
            <a:r>
              <a:rPr lang="en-US" dirty="0" err="1"/>
              <a:t>kutset</a:t>
            </a:r>
            <a:r>
              <a:rPr lang="en-US" dirty="0"/>
              <a:t>, </a:t>
            </a:r>
            <a:r>
              <a:rPr lang="en-US" dirty="0" err="1"/>
              <a:t>tihti</a:t>
            </a:r>
            <a:r>
              <a:rPr lang="en-US" dirty="0"/>
              <a:t> pole ka </a:t>
            </a:r>
            <a:r>
              <a:rPr lang="en-US" dirty="0" err="1"/>
              <a:t>kompetentsi</a:t>
            </a:r>
            <a:r>
              <a:rPr lang="en-US" dirty="0"/>
              <a:t> – </a:t>
            </a:r>
            <a:r>
              <a:rPr lang="en-US" dirty="0" err="1"/>
              <a:t>kuid</a:t>
            </a:r>
            <a:r>
              <a:rPr lang="en-US" dirty="0"/>
              <a:t> </a:t>
            </a:r>
            <a:r>
              <a:rPr lang="en-US" dirty="0" err="1"/>
              <a:t>asutust</a:t>
            </a:r>
            <a:r>
              <a:rPr lang="en-US" dirty="0"/>
              <a:t> </a:t>
            </a:r>
            <a:r>
              <a:rPr lang="en-US" dirty="0" err="1"/>
              <a:t>nimetame</a:t>
            </a:r>
            <a:r>
              <a:rPr lang="en-US" dirty="0"/>
              <a:t> </a:t>
            </a:r>
            <a:r>
              <a:rPr lang="en-US" dirty="0" err="1"/>
              <a:t>pädevaks</a:t>
            </a:r>
            <a:r>
              <a:rPr lang="en-US" dirty="0"/>
              <a:t>.</a:t>
            </a:r>
          </a:p>
          <a:p>
            <a:pPr lvl="1"/>
            <a:r>
              <a:rPr lang="en-US" dirty="0" err="1"/>
              <a:t>Maanteeamet</a:t>
            </a:r>
            <a:r>
              <a:rPr lang="en-US" dirty="0"/>
              <a:t> (</a:t>
            </a:r>
            <a:r>
              <a:rPr lang="en-US" dirty="0" err="1"/>
              <a:t>nüüd</a:t>
            </a:r>
            <a:r>
              <a:rPr lang="en-US" dirty="0"/>
              <a:t> </a:t>
            </a:r>
            <a:r>
              <a:rPr lang="en-US" dirty="0" err="1"/>
              <a:t>Transpordiamet</a:t>
            </a:r>
            <a:r>
              <a:rPr lang="en-US" dirty="0"/>
              <a:t>) </a:t>
            </a:r>
            <a:r>
              <a:rPr lang="en-US" dirty="0" err="1"/>
              <a:t>reklaamib</a:t>
            </a:r>
            <a:r>
              <a:rPr lang="en-US" dirty="0"/>
              <a:t> end </a:t>
            </a:r>
            <a:r>
              <a:rPr lang="en-US" dirty="0" err="1"/>
              <a:t>kui</a:t>
            </a:r>
            <a:r>
              <a:rPr lang="en-US" dirty="0"/>
              <a:t> </a:t>
            </a:r>
            <a:r>
              <a:rPr lang="en-US" dirty="0" err="1"/>
              <a:t>kompetentsikeskust</a:t>
            </a:r>
            <a:endParaRPr lang="en-US" dirty="0"/>
          </a:p>
          <a:p>
            <a:pPr lvl="1"/>
            <a:r>
              <a:rPr lang="en-US" dirty="0"/>
              <a:t>KOV </a:t>
            </a:r>
            <a:r>
              <a:rPr lang="en-US" dirty="0" err="1"/>
              <a:t>teedespetsialistil</a:t>
            </a:r>
            <a:r>
              <a:rPr lang="en-US" dirty="0"/>
              <a:t> pole </a:t>
            </a:r>
            <a:r>
              <a:rPr lang="en-US" dirty="0" err="1"/>
              <a:t>tihti</a:t>
            </a:r>
            <a:r>
              <a:rPr lang="en-US" dirty="0"/>
              <a:t> </a:t>
            </a:r>
            <a:r>
              <a:rPr lang="en-US" dirty="0" err="1"/>
              <a:t>ei</a:t>
            </a:r>
            <a:r>
              <a:rPr lang="en-US" dirty="0"/>
              <a:t> </a:t>
            </a:r>
            <a:r>
              <a:rPr lang="en-US" dirty="0" err="1"/>
              <a:t>haridust</a:t>
            </a:r>
            <a:r>
              <a:rPr lang="en-US" dirty="0"/>
              <a:t> </a:t>
            </a:r>
            <a:r>
              <a:rPr lang="en-US" dirty="0" err="1"/>
              <a:t>ega</a:t>
            </a:r>
            <a:r>
              <a:rPr lang="en-US" dirty="0"/>
              <a:t> </a:t>
            </a:r>
            <a:r>
              <a:rPr lang="en-US" dirty="0" err="1"/>
              <a:t>koolitust</a:t>
            </a:r>
            <a:endParaRPr lang="en-US" dirty="0"/>
          </a:p>
          <a:p>
            <a:r>
              <a:rPr lang="en-US" dirty="0" err="1"/>
              <a:t>Kui</a:t>
            </a:r>
            <a:r>
              <a:rPr lang="en-US" dirty="0"/>
              <a:t> </a:t>
            </a:r>
            <a:r>
              <a:rPr lang="en-US" dirty="0" err="1"/>
              <a:t>objekt</a:t>
            </a:r>
            <a:r>
              <a:rPr lang="en-US" dirty="0"/>
              <a:t> on </a:t>
            </a:r>
            <a:r>
              <a:rPr lang="en-US" dirty="0" err="1"/>
              <a:t>laiem</a:t>
            </a:r>
            <a:r>
              <a:rPr lang="en-US" dirty="0"/>
              <a:t>, </a:t>
            </a:r>
            <a:r>
              <a:rPr lang="en-US" dirty="0" err="1"/>
              <a:t>kattes</a:t>
            </a:r>
            <a:r>
              <a:rPr lang="en-US" dirty="0"/>
              <a:t> </a:t>
            </a:r>
            <a:r>
              <a:rPr lang="en-US" dirty="0" err="1"/>
              <a:t>peale</a:t>
            </a:r>
            <a:r>
              <a:rPr lang="en-US" dirty="0"/>
              <a:t> </a:t>
            </a:r>
            <a:r>
              <a:rPr lang="en-US" dirty="0" err="1"/>
              <a:t>teede</a:t>
            </a:r>
            <a:r>
              <a:rPr lang="en-US" dirty="0"/>
              <a:t> </a:t>
            </a:r>
            <a:r>
              <a:rPr lang="en-US" dirty="0" err="1"/>
              <a:t>midagi</a:t>
            </a:r>
            <a:r>
              <a:rPr lang="en-US" dirty="0"/>
              <a:t> </a:t>
            </a:r>
            <a:r>
              <a:rPr lang="en-US" dirty="0" err="1"/>
              <a:t>veel</a:t>
            </a:r>
            <a:r>
              <a:rPr lang="en-US" dirty="0"/>
              <a:t>, </a:t>
            </a:r>
            <a:r>
              <a:rPr lang="en-US" dirty="0" err="1"/>
              <a:t>jäetakse</a:t>
            </a:r>
            <a:r>
              <a:rPr lang="en-US" dirty="0"/>
              <a:t> </a:t>
            </a:r>
            <a:r>
              <a:rPr lang="en-US" dirty="0" err="1"/>
              <a:t>tihti</a:t>
            </a:r>
            <a:r>
              <a:rPr lang="en-US" dirty="0"/>
              <a:t> </a:t>
            </a:r>
            <a:r>
              <a:rPr lang="en-US" dirty="0" err="1"/>
              <a:t>teedespetsialist</a:t>
            </a:r>
            <a:r>
              <a:rPr lang="en-US" dirty="0"/>
              <a:t> </a:t>
            </a:r>
            <a:r>
              <a:rPr lang="en-US" dirty="0" err="1"/>
              <a:t>palkamata</a:t>
            </a:r>
            <a:r>
              <a:rPr lang="en-US" dirty="0"/>
              <a:t>, </a:t>
            </a:r>
            <a:r>
              <a:rPr lang="en-US" dirty="0" err="1"/>
              <a:t>piirdutakse</a:t>
            </a:r>
            <a:r>
              <a:rPr lang="en-US" dirty="0"/>
              <a:t> </a:t>
            </a:r>
            <a:r>
              <a:rPr lang="en-US" dirty="0" err="1"/>
              <a:t>üldehituse</a:t>
            </a:r>
            <a:r>
              <a:rPr lang="en-US" dirty="0"/>
              <a:t> </a:t>
            </a:r>
            <a:r>
              <a:rPr lang="en-US" dirty="0" err="1"/>
              <a:t>inseneriga</a:t>
            </a:r>
            <a:r>
              <a:rPr lang="en-US" dirty="0"/>
              <a:t> </a:t>
            </a:r>
            <a:r>
              <a:rPr lang="en-US" dirty="0" err="1"/>
              <a:t>omanikujärelevalves</a:t>
            </a:r>
            <a:r>
              <a:rPr lang="en-US" dirty="0"/>
              <a:t> (</a:t>
            </a:r>
            <a:r>
              <a:rPr lang="en-US" dirty="0" err="1"/>
              <a:t>nt</a:t>
            </a:r>
            <a:r>
              <a:rPr lang="en-US" dirty="0"/>
              <a:t>: tase 6) – see aga </a:t>
            </a:r>
            <a:r>
              <a:rPr lang="en-US" dirty="0" err="1"/>
              <a:t>ei</a:t>
            </a:r>
            <a:r>
              <a:rPr lang="en-US" dirty="0"/>
              <a:t> </a:t>
            </a:r>
            <a:r>
              <a:rPr lang="en-US" dirty="0" err="1"/>
              <a:t>tunne</a:t>
            </a:r>
            <a:r>
              <a:rPr lang="en-US" dirty="0"/>
              <a:t> </a:t>
            </a:r>
            <a:r>
              <a:rPr lang="en-US" dirty="0" err="1"/>
              <a:t>teede</a:t>
            </a:r>
            <a:r>
              <a:rPr lang="en-US" dirty="0"/>
              <a:t> </a:t>
            </a:r>
            <a:r>
              <a:rPr lang="en-US" dirty="0" err="1"/>
              <a:t>spetsiifikat</a:t>
            </a:r>
            <a:endParaRPr lang="en-US" dirty="0"/>
          </a:p>
          <a:p>
            <a:pPr lvl="1"/>
            <a:r>
              <a:rPr lang="en-US" dirty="0" err="1"/>
              <a:t>tavaline</a:t>
            </a:r>
            <a:r>
              <a:rPr lang="en-US" dirty="0"/>
              <a:t> </a:t>
            </a:r>
            <a:r>
              <a:rPr lang="en-US" dirty="0" err="1"/>
              <a:t>erasektori</a:t>
            </a:r>
            <a:r>
              <a:rPr lang="en-US" dirty="0"/>
              <a:t> </a:t>
            </a:r>
            <a:r>
              <a:rPr lang="en-US" dirty="0" err="1"/>
              <a:t>hangetes</a:t>
            </a:r>
            <a:r>
              <a:rPr lang="en-US" dirty="0"/>
              <a:t> (</a:t>
            </a:r>
            <a:r>
              <a:rPr lang="en-US" dirty="0" err="1"/>
              <a:t>hoone</a:t>
            </a:r>
            <a:r>
              <a:rPr lang="en-US" dirty="0"/>
              <a:t>, </a:t>
            </a:r>
            <a:r>
              <a:rPr lang="en-US" dirty="0" err="1"/>
              <a:t>ümbritsev</a:t>
            </a:r>
            <a:r>
              <a:rPr lang="en-US" dirty="0"/>
              <a:t> plats ja </a:t>
            </a:r>
            <a:r>
              <a:rPr lang="en-US" dirty="0" err="1"/>
              <a:t>ühendusteed</a:t>
            </a:r>
            <a:r>
              <a:rPr lang="en-US" dirty="0"/>
              <a:t>)</a:t>
            </a:r>
          </a:p>
          <a:p>
            <a:pPr lvl="1"/>
            <a:r>
              <a:rPr lang="en-US" dirty="0" err="1"/>
              <a:t>tihti</a:t>
            </a:r>
            <a:r>
              <a:rPr lang="en-US" dirty="0"/>
              <a:t> ka KOV </a:t>
            </a:r>
            <a:r>
              <a:rPr lang="en-US" dirty="0" err="1"/>
              <a:t>töödes</a:t>
            </a:r>
            <a:r>
              <a:rPr lang="en-US" dirty="0"/>
              <a:t> (</a:t>
            </a:r>
            <a:r>
              <a:rPr lang="en-US" dirty="0" err="1"/>
              <a:t>eriti</a:t>
            </a:r>
            <a:r>
              <a:rPr lang="en-US" dirty="0"/>
              <a:t> </a:t>
            </a:r>
            <a:r>
              <a:rPr lang="en-US" dirty="0" err="1"/>
              <a:t>mitmesugused</a:t>
            </a:r>
            <a:r>
              <a:rPr lang="en-US" dirty="0"/>
              <a:t> </a:t>
            </a:r>
            <a:r>
              <a:rPr lang="en-US" dirty="0" err="1"/>
              <a:t>väljakud</a:t>
            </a:r>
            <a:r>
              <a:rPr lang="en-US" dirty="0"/>
              <a:t>, </a:t>
            </a:r>
            <a:r>
              <a:rPr lang="en-US" dirty="0" err="1"/>
              <a:t>kahjuks</a:t>
            </a:r>
            <a:r>
              <a:rPr lang="en-US" dirty="0"/>
              <a:t> ka </a:t>
            </a:r>
            <a:r>
              <a:rPr lang="en-US" dirty="0" err="1"/>
              <a:t>otsesed</a:t>
            </a:r>
            <a:r>
              <a:rPr lang="en-US" dirty="0"/>
              <a:t> </a:t>
            </a:r>
            <a:r>
              <a:rPr lang="en-US" dirty="0" err="1"/>
              <a:t>teedeehituslikud</a:t>
            </a:r>
            <a:r>
              <a:rPr lang="en-US" dirty="0"/>
              <a:t> </a:t>
            </a:r>
            <a:r>
              <a:rPr lang="en-US" dirty="0" err="1"/>
              <a:t>objektid</a:t>
            </a:r>
            <a:r>
              <a:rPr lang="en-US" dirty="0"/>
              <a:t>)</a:t>
            </a:r>
          </a:p>
          <a:p>
            <a:r>
              <a:rPr lang="en-US" dirty="0" err="1"/>
              <a:t>Projekti</a:t>
            </a:r>
            <a:r>
              <a:rPr lang="en-US" dirty="0"/>
              <a:t> </a:t>
            </a:r>
            <a:r>
              <a:rPr lang="en-US" dirty="0" err="1"/>
              <a:t>tasand</a:t>
            </a:r>
            <a:r>
              <a:rPr lang="en-US" dirty="0"/>
              <a:t> – </a:t>
            </a:r>
            <a:r>
              <a:rPr lang="en-US" dirty="0" err="1"/>
              <a:t>eskiis</a:t>
            </a:r>
            <a:r>
              <a:rPr lang="en-US" dirty="0"/>
              <a:t>, </a:t>
            </a:r>
            <a:r>
              <a:rPr lang="en-US" dirty="0" err="1"/>
              <a:t>eelprojekt</a:t>
            </a:r>
            <a:r>
              <a:rPr lang="en-US" dirty="0"/>
              <a:t>, </a:t>
            </a:r>
            <a:r>
              <a:rPr lang="en-US" dirty="0" err="1"/>
              <a:t>põhiprojekt</a:t>
            </a:r>
            <a:r>
              <a:rPr lang="en-US" dirty="0"/>
              <a:t> </a:t>
            </a:r>
            <a:r>
              <a:rPr lang="en-US" dirty="0" err="1"/>
              <a:t>ning</a:t>
            </a:r>
            <a:r>
              <a:rPr lang="en-US" dirty="0"/>
              <a:t> </a:t>
            </a:r>
            <a:r>
              <a:rPr lang="en-US" dirty="0" err="1"/>
              <a:t>kui</a:t>
            </a:r>
            <a:r>
              <a:rPr lang="en-US" dirty="0"/>
              <a:t> </a:t>
            </a:r>
            <a:r>
              <a:rPr lang="en-US" dirty="0" err="1"/>
              <a:t>vaja</a:t>
            </a:r>
            <a:r>
              <a:rPr lang="en-US" dirty="0"/>
              <a:t>, </a:t>
            </a:r>
            <a:r>
              <a:rPr lang="en-US" dirty="0" err="1"/>
              <a:t>siis</a:t>
            </a:r>
            <a:r>
              <a:rPr lang="en-US" dirty="0"/>
              <a:t> ka </a:t>
            </a:r>
            <a:r>
              <a:rPr lang="en-US" dirty="0" err="1"/>
              <a:t>tööprojekt</a:t>
            </a:r>
            <a:r>
              <a:rPr lang="en-US" dirty="0"/>
              <a:t>. </a:t>
            </a:r>
          </a:p>
          <a:p>
            <a:pPr lvl="1"/>
            <a:r>
              <a:rPr lang="en-US" dirty="0" err="1"/>
              <a:t>Ehituses</a:t>
            </a:r>
            <a:r>
              <a:rPr lang="en-US" dirty="0"/>
              <a:t> </a:t>
            </a:r>
            <a:r>
              <a:rPr lang="en-US" dirty="0" err="1"/>
              <a:t>antakse</a:t>
            </a:r>
            <a:r>
              <a:rPr lang="en-US" dirty="0"/>
              <a:t> </a:t>
            </a:r>
            <a:r>
              <a:rPr lang="en-US" dirty="0" err="1"/>
              <a:t>eelprojekti</a:t>
            </a:r>
            <a:r>
              <a:rPr lang="en-US" dirty="0"/>
              <a:t> </a:t>
            </a:r>
            <a:r>
              <a:rPr lang="en-US" dirty="0" err="1"/>
              <a:t>alusel</a:t>
            </a:r>
            <a:r>
              <a:rPr lang="en-US" dirty="0"/>
              <a:t> </a:t>
            </a:r>
            <a:r>
              <a:rPr lang="en-US" dirty="0" err="1"/>
              <a:t>välja</a:t>
            </a:r>
            <a:r>
              <a:rPr lang="en-US" dirty="0"/>
              <a:t> </a:t>
            </a:r>
            <a:r>
              <a:rPr lang="en-US" dirty="0" err="1"/>
              <a:t>ehitusluba</a:t>
            </a:r>
            <a:r>
              <a:rPr lang="en-US" dirty="0"/>
              <a:t>, </a:t>
            </a:r>
            <a:r>
              <a:rPr lang="en-US" dirty="0" err="1"/>
              <a:t>teedes</a:t>
            </a:r>
            <a:r>
              <a:rPr lang="en-US" dirty="0"/>
              <a:t> </a:t>
            </a:r>
            <a:r>
              <a:rPr lang="en-US" dirty="0" err="1"/>
              <a:t>nii</a:t>
            </a:r>
            <a:r>
              <a:rPr lang="en-US" dirty="0"/>
              <a:t> </a:t>
            </a:r>
            <a:r>
              <a:rPr lang="en-US" dirty="0" err="1"/>
              <a:t>teha</a:t>
            </a:r>
            <a:r>
              <a:rPr lang="en-US" dirty="0"/>
              <a:t> </a:t>
            </a:r>
            <a:r>
              <a:rPr lang="en-US" dirty="0" err="1"/>
              <a:t>ei</a:t>
            </a:r>
            <a:r>
              <a:rPr lang="en-US" dirty="0"/>
              <a:t> </a:t>
            </a:r>
            <a:r>
              <a:rPr lang="en-US" dirty="0" err="1"/>
              <a:t>tohiks</a:t>
            </a:r>
            <a:r>
              <a:rPr lang="en-US" dirty="0"/>
              <a:t>.</a:t>
            </a:r>
          </a:p>
          <a:p>
            <a:pPr lvl="1"/>
            <a:r>
              <a:rPr lang="en-US" dirty="0" err="1"/>
              <a:t>Ehituses</a:t>
            </a:r>
            <a:r>
              <a:rPr lang="en-US" dirty="0"/>
              <a:t> </a:t>
            </a:r>
            <a:r>
              <a:rPr lang="en-US" dirty="0" err="1"/>
              <a:t>tavaline</a:t>
            </a:r>
            <a:r>
              <a:rPr lang="en-US" dirty="0"/>
              <a:t>, et </a:t>
            </a:r>
            <a:r>
              <a:rPr lang="en-US" dirty="0" err="1"/>
              <a:t>ehitaja</a:t>
            </a:r>
            <a:r>
              <a:rPr lang="en-US" dirty="0"/>
              <a:t> </a:t>
            </a:r>
            <a:r>
              <a:rPr lang="en-US" dirty="0" err="1"/>
              <a:t>teeb</a:t>
            </a:r>
            <a:r>
              <a:rPr lang="en-US" dirty="0"/>
              <a:t>/</a:t>
            </a:r>
            <a:r>
              <a:rPr lang="en-US" dirty="0" err="1"/>
              <a:t>tellib</a:t>
            </a:r>
            <a:r>
              <a:rPr lang="en-US" dirty="0"/>
              <a:t> </a:t>
            </a:r>
            <a:r>
              <a:rPr lang="en-US" dirty="0" err="1"/>
              <a:t>põhiprojekti</a:t>
            </a:r>
            <a:r>
              <a:rPr lang="en-US" dirty="0"/>
              <a:t>, </a:t>
            </a:r>
            <a:r>
              <a:rPr lang="en-US" dirty="0" err="1"/>
              <a:t>teedes</a:t>
            </a:r>
            <a:r>
              <a:rPr lang="en-US" dirty="0"/>
              <a:t> on </a:t>
            </a:r>
            <a:r>
              <a:rPr lang="en-US" dirty="0" err="1"/>
              <a:t>selleks</a:t>
            </a:r>
            <a:r>
              <a:rPr lang="en-US" dirty="0"/>
              <a:t> </a:t>
            </a:r>
            <a:r>
              <a:rPr lang="en-US" dirty="0" err="1"/>
              <a:t>olemas</a:t>
            </a:r>
            <a:r>
              <a:rPr lang="en-US" dirty="0"/>
              <a:t> </a:t>
            </a:r>
            <a:r>
              <a:rPr lang="en-US" dirty="0" err="1"/>
              <a:t>küll</a:t>
            </a:r>
            <a:r>
              <a:rPr lang="en-US" dirty="0"/>
              <a:t> </a:t>
            </a:r>
            <a:r>
              <a:rPr lang="en-US" dirty="0" err="1"/>
              <a:t>protseduur</a:t>
            </a:r>
            <a:r>
              <a:rPr lang="en-US" dirty="0"/>
              <a:t> (</a:t>
            </a:r>
            <a:r>
              <a:rPr lang="en-US" dirty="0" err="1"/>
              <a:t>projekteerimis-ehitushange</a:t>
            </a:r>
            <a:r>
              <a:rPr lang="en-US" dirty="0"/>
              <a:t>), </a:t>
            </a:r>
            <a:r>
              <a:rPr lang="en-US" dirty="0" err="1"/>
              <a:t>mida</a:t>
            </a:r>
            <a:r>
              <a:rPr lang="en-US" dirty="0"/>
              <a:t> </a:t>
            </a:r>
            <a:r>
              <a:rPr lang="en-US" dirty="0" err="1"/>
              <a:t>kasutatakse</a:t>
            </a:r>
            <a:r>
              <a:rPr lang="en-US" dirty="0"/>
              <a:t> </a:t>
            </a:r>
            <a:r>
              <a:rPr lang="en-US" dirty="0" err="1"/>
              <a:t>harva</a:t>
            </a:r>
            <a:endParaRPr lang="en-US" dirty="0"/>
          </a:p>
          <a:p>
            <a:r>
              <a:rPr lang="en-US" dirty="0" err="1"/>
              <a:t>Arhitekti</a:t>
            </a:r>
            <a:r>
              <a:rPr lang="en-US" dirty="0"/>
              <a:t> </a:t>
            </a:r>
            <a:r>
              <a:rPr lang="en-US" dirty="0" err="1"/>
              <a:t>koostatud</a:t>
            </a:r>
            <a:r>
              <a:rPr lang="en-US" dirty="0"/>
              <a:t> </a:t>
            </a:r>
            <a:r>
              <a:rPr lang="en-US" dirty="0" err="1"/>
              <a:t>projekt</a:t>
            </a:r>
            <a:r>
              <a:rPr lang="en-US" dirty="0"/>
              <a:t> – </a:t>
            </a:r>
            <a:r>
              <a:rPr lang="en-US" dirty="0" err="1"/>
              <a:t>arhitekt</a:t>
            </a:r>
            <a:r>
              <a:rPr lang="en-US" dirty="0"/>
              <a:t> </a:t>
            </a:r>
            <a:r>
              <a:rPr lang="en-US" dirty="0" err="1"/>
              <a:t>võib</a:t>
            </a:r>
            <a:r>
              <a:rPr lang="en-US" dirty="0"/>
              <a:t> </a:t>
            </a:r>
            <a:r>
              <a:rPr lang="en-US" dirty="0" err="1"/>
              <a:t>küll</a:t>
            </a:r>
            <a:r>
              <a:rPr lang="en-US" dirty="0"/>
              <a:t> olla </a:t>
            </a:r>
            <a:r>
              <a:rPr lang="en-US" dirty="0" err="1"/>
              <a:t>projektijuht</a:t>
            </a:r>
            <a:r>
              <a:rPr lang="en-US" dirty="0"/>
              <a:t>, </a:t>
            </a:r>
            <a:r>
              <a:rPr lang="en-US" dirty="0" err="1"/>
              <a:t>seda</a:t>
            </a:r>
            <a:r>
              <a:rPr lang="en-US" dirty="0"/>
              <a:t> </a:t>
            </a:r>
            <a:r>
              <a:rPr lang="en-US" dirty="0" err="1"/>
              <a:t>läbi</a:t>
            </a:r>
            <a:r>
              <a:rPr lang="en-US" dirty="0"/>
              <a:t> </a:t>
            </a:r>
            <a:r>
              <a:rPr lang="en-US" dirty="0" err="1"/>
              <a:t>kõigi</a:t>
            </a:r>
            <a:r>
              <a:rPr lang="en-US" dirty="0"/>
              <a:t> </a:t>
            </a:r>
            <a:r>
              <a:rPr lang="en-US" dirty="0" err="1"/>
              <a:t>faaside</a:t>
            </a:r>
            <a:r>
              <a:rPr lang="en-US" dirty="0"/>
              <a:t> – </a:t>
            </a:r>
            <a:r>
              <a:rPr lang="en-US" dirty="0" err="1"/>
              <a:t>kuid</a:t>
            </a:r>
            <a:r>
              <a:rPr lang="en-US" dirty="0"/>
              <a:t> </a:t>
            </a:r>
            <a:r>
              <a:rPr lang="en-US" dirty="0" err="1"/>
              <a:t>teedevaldkonna</a:t>
            </a:r>
            <a:r>
              <a:rPr lang="en-US" dirty="0"/>
              <a:t> </a:t>
            </a:r>
            <a:r>
              <a:rPr lang="en-US" dirty="0" err="1"/>
              <a:t>sisu</a:t>
            </a:r>
            <a:r>
              <a:rPr lang="en-US" dirty="0"/>
              <a:t> </a:t>
            </a:r>
            <a:r>
              <a:rPr lang="en-US" dirty="0" err="1"/>
              <a:t>võiks</a:t>
            </a:r>
            <a:r>
              <a:rPr lang="en-US" dirty="0"/>
              <a:t> </a:t>
            </a:r>
            <a:r>
              <a:rPr lang="en-US" dirty="0" err="1"/>
              <a:t>siiski</a:t>
            </a:r>
            <a:r>
              <a:rPr lang="en-US" dirty="0"/>
              <a:t> </a:t>
            </a:r>
            <a:r>
              <a:rPr lang="en-US" dirty="0" err="1"/>
              <a:t>teedeinsener</a:t>
            </a:r>
            <a:r>
              <a:rPr lang="en-US" dirty="0"/>
              <a:t> </a:t>
            </a:r>
            <a:r>
              <a:rPr lang="en-US" dirty="0" err="1"/>
              <a:t>teha</a:t>
            </a:r>
            <a:endParaRPr lang="en-US" dirty="0"/>
          </a:p>
        </p:txBody>
      </p:sp>
    </p:spTree>
    <p:extLst>
      <p:ext uri="{BB962C8B-B14F-4D97-AF65-F5344CB8AC3E}">
        <p14:creationId xmlns:p14="http://schemas.microsoft.com/office/powerpoint/2010/main" val="30984801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06B59-7108-1590-9487-DA97D7B3BFF7}"/>
              </a:ext>
            </a:extLst>
          </p:cNvPr>
          <p:cNvSpPr>
            <a:spLocks noGrp="1"/>
          </p:cNvSpPr>
          <p:nvPr>
            <p:ph type="title"/>
          </p:nvPr>
        </p:nvSpPr>
        <p:spPr/>
        <p:txBody>
          <a:bodyPr/>
          <a:lstStyle/>
          <a:p>
            <a:r>
              <a:rPr lang="en-US" dirty="0"/>
              <a:t>KUTSE</a:t>
            </a:r>
          </a:p>
        </p:txBody>
      </p:sp>
      <p:sp>
        <p:nvSpPr>
          <p:cNvPr id="3" name="Content Placeholder 2">
            <a:extLst>
              <a:ext uri="{FF2B5EF4-FFF2-40B4-BE49-F238E27FC236}">
                <a16:creationId xmlns:a16="http://schemas.microsoft.com/office/drawing/2014/main" id="{066146B5-AD21-2E2D-1C69-69413F664B6F}"/>
              </a:ext>
            </a:extLst>
          </p:cNvPr>
          <p:cNvSpPr>
            <a:spLocks noGrp="1"/>
          </p:cNvSpPr>
          <p:nvPr>
            <p:ph idx="1"/>
          </p:nvPr>
        </p:nvSpPr>
        <p:spPr>
          <a:xfrm>
            <a:off x="1844880" y="1268760"/>
            <a:ext cx="8629124" cy="5544616"/>
          </a:xfrm>
        </p:spPr>
        <p:txBody>
          <a:bodyPr>
            <a:normAutofit fontScale="77500" lnSpcReduction="20000"/>
          </a:bodyPr>
          <a:lstStyle/>
          <a:p>
            <a:pPr marL="0" indent="0">
              <a:buNone/>
            </a:pPr>
            <a:r>
              <a:rPr lang="et-EE" sz="2550" b="1" dirty="0"/>
              <a:t>Kutsesüsteem</a:t>
            </a:r>
            <a:r>
              <a:rPr lang="et-EE" dirty="0"/>
              <a:t> </a:t>
            </a:r>
            <a:r>
              <a:rPr lang="et-EE" dirty="0">
                <a:solidFill>
                  <a:srgbClr val="FF0000"/>
                </a:solidFill>
              </a:rPr>
              <a:t>ja </a:t>
            </a:r>
            <a:r>
              <a:rPr lang="en-US" dirty="0">
                <a:solidFill>
                  <a:srgbClr val="FF0000"/>
                </a:solidFill>
              </a:rPr>
              <a:t>m</a:t>
            </a:r>
            <a:r>
              <a:rPr lang="et-EE" dirty="0">
                <a:solidFill>
                  <a:srgbClr val="FF0000"/>
                </a:solidFill>
              </a:rPr>
              <a:t>uudatused </a:t>
            </a:r>
            <a:r>
              <a:rPr lang="en-US" dirty="0" err="1"/>
              <a:t>Kutse</a:t>
            </a:r>
            <a:r>
              <a:rPr lang="en-US" dirty="0"/>
              <a:t> </a:t>
            </a:r>
            <a:r>
              <a:rPr lang="en-US" dirty="0" err="1"/>
              <a:t>valdkonnad</a:t>
            </a:r>
            <a:r>
              <a:rPr lang="en-US" dirty="0"/>
              <a:t> (</a:t>
            </a:r>
            <a:r>
              <a:rPr lang="en-US" dirty="0" err="1"/>
              <a:t>alamjaotused</a:t>
            </a:r>
            <a:r>
              <a:rPr lang="en-US" dirty="0"/>
              <a:t>)</a:t>
            </a:r>
          </a:p>
          <a:p>
            <a:pPr lvl="1"/>
            <a:r>
              <a:rPr lang="en-US" dirty="0" err="1"/>
              <a:t>Ehitamine</a:t>
            </a:r>
            <a:r>
              <a:rPr lang="en-US" dirty="0"/>
              <a:t> (&amp; </a:t>
            </a:r>
            <a:r>
              <a:rPr lang="en-US" dirty="0" err="1"/>
              <a:t>juhtimine</a:t>
            </a:r>
            <a:r>
              <a:rPr lang="en-US" dirty="0"/>
              <a:t>), </a:t>
            </a:r>
            <a:r>
              <a:rPr lang="en-US" dirty="0" err="1"/>
              <a:t>Projekteerimine</a:t>
            </a:r>
            <a:r>
              <a:rPr lang="en-US" dirty="0"/>
              <a:t> (&amp; </a:t>
            </a:r>
            <a:r>
              <a:rPr lang="en-US" dirty="0" err="1"/>
              <a:t>juhtimine</a:t>
            </a:r>
            <a:r>
              <a:rPr lang="en-US" dirty="0"/>
              <a:t>) ja </a:t>
            </a:r>
            <a:r>
              <a:rPr lang="en-US" dirty="0" err="1"/>
              <a:t>ekspertiis</a:t>
            </a:r>
            <a:r>
              <a:rPr lang="en-US" dirty="0"/>
              <a:t>, </a:t>
            </a:r>
            <a:r>
              <a:rPr lang="en-US" dirty="0" err="1"/>
              <a:t>Omaniku</a:t>
            </a:r>
            <a:r>
              <a:rPr lang="en-US" dirty="0"/>
              <a:t> </a:t>
            </a:r>
            <a:r>
              <a:rPr lang="en-US" dirty="0" err="1"/>
              <a:t>järele</a:t>
            </a:r>
            <a:r>
              <a:rPr lang="en-US" dirty="0"/>
              <a:t> valve, </a:t>
            </a:r>
            <a:r>
              <a:rPr lang="en-US" dirty="0" err="1"/>
              <a:t>Liiklusohutuse</a:t>
            </a:r>
            <a:r>
              <a:rPr lang="en-US" dirty="0"/>
              <a:t> audit, Silla audit, </a:t>
            </a:r>
            <a:r>
              <a:rPr lang="en-US" dirty="0">
                <a:solidFill>
                  <a:srgbClr val="FF0000"/>
                </a:solidFill>
              </a:rPr>
              <a:t>Tee audit</a:t>
            </a:r>
            <a:endParaRPr lang="en-US" dirty="0">
              <a:solidFill>
                <a:schemeClr val="accent4">
                  <a:lumMod val="75000"/>
                </a:schemeClr>
              </a:solidFill>
            </a:endParaRPr>
          </a:p>
          <a:p>
            <a:pPr lvl="2"/>
            <a:r>
              <a:rPr lang="en-US" dirty="0" err="1">
                <a:solidFill>
                  <a:schemeClr val="accent4">
                    <a:lumMod val="75000"/>
                  </a:schemeClr>
                </a:solidFill>
              </a:rPr>
              <a:t>Lisandus</a:t>
            </a:r>
            <a:r>
              <a:rPr lang="en-US" dirty="0">
                <a:solidFill>
                  <a:schemeClr val="accent4">
                    <a:lumMod val="75000"/>
                  </a:schemeClr>
                </a:solidFill>
              </a:rPr>
              <a:t> tee audit, pole </a:t>
            </a:r>
            <a:r>
              <a:rPr lang="en-US" dirty="0" err="1">
                <a:solidFill>
                  <a:schemeClr val="accent4">
                    <a:lumMod val="75000"/>
                  </a:schemeClr>
                </a:solidFill>
              </a:rPr>
              <a:t>täpselt</a:t>
            </a:r>
            <a:r>
              <a:rPr lang="en-US" dirty="0">
                <a:solidFill>
                  <a:schemeClr val="accent4">
                    <a:lumMod val="75000"/>
                  </a:schemeClr>
                </a:solidFill>
              </a:rPr>
              <a:t> </a:t>
            </a:r>
            <a:r>
              <a:rPr lang="en-US" dirty="0" err="1">
                <a:solidFill>
                  <a:schemeClr val="accent4">
                    <a:lumMod val="75000"/>
                  </a:schemeClr>
                </a:solidFill>
              </a:rPr>
              <a:t>veel</a:t>
            </a:r>
            <a:r>
              <a:rPr lang="en-US" dirty="0">
                <a:solidFill>
                  <a:schemeClr val="accent4">
                    <a:lumMod val="75000"/>
                  </a:schemeClr>
                </a:solidFill>
              </a:rPr>
              <a:t> </a:t>
            </a:r>
            <a:r>
              <a:rPr lang="en-US" dirty="0" err="1">
                <a:solidFill>
                  <a:schemeClr val="accent4">
                    <a:lumMod val="75000"/>
                  </a:schemeClr>
                </a:solidFill>
              </a:rPr>
              <a:t>defineeritud</a:t>
            </a:r>
            <a:r>
              <a:rPr lang="en-US" dirty="0">
                <a:solidFill>
                  <a:schemeClr val="accent4">
                    <a:lumMod val="75000"/>
                  </a:schemeClr>
                </a:solidFill>
              </a:rPr>
              <a:t>, mis loom see on. Silla </a:t>
            </a:r>
            <a:r>
              <a:rPr lang="en-US" dirty="0" err="1">
                <a:solidFill>
                  <a:schemeClr val="accent4">
                    <a:lumMod val="75000"/>
                  </a:schemeClr>
                </a:solidFill>
              </a:rPr>
              <a:t>auditiga</a:t>
            </a:r>
            <a:r>
              <a:rPr lang="en-US" dirty="0">
                <a:solidFill>
                  <a:schemeClr val="accent4">
                    <a:lumMod val="75000"/>
                  </a:schemeClr>
                </a:solidFill>
              </a:rPr>
              <a:t> </a:t>
            </a:r>
            <a:r>
              <a:rPr lang="en-US" dirty="0" err="1">
                <a:solidFill>
                  <a:schemeClr val="accent4">
                    <a:lumMod val="75000"/>
                  </a:schemeClr>
                </a:solidFill>
              </a:rPr>
              <a:t>ollakse</a:t>
            </a:r>
            <a:r>
              <a:rPr lang="en-US" dirty="0">
                <a:solidFill>
                  <a:schemeClr val="accent4">
                    <a:lumMod val="75000"/>
                  </a:schemeClr>
                </a:solidFill>
              </a:rPr>
              <a:t> juba </a:t>
            </a:r>
            <a:r>
              <a:rPr lang="en-US" dirty="0" err="1">
                <a:solidFill>
                  <a:schemeClr val="accent4">
                    <a:lumMod val="75000"/>
                  </a:schemeClr>
                </a:solidFill>
              </a:rPr>
              <a:t>harjunud</a:t>
            </a:r>
            <a:r>
              <a:rPr lang="en-US" dirty="0">
                <a:solidFill>
                  <a:schemeClr val="accent4">
                    <a:lumMod val="75000"/>
                  </a:schemeClr>
                </a:solidFill>
              </a:rPr>
              <a:t> (</a:t>
            </a:r>
            <a:r>
              <a:rPr lang="en-US" dirty="0" err="1">
                <a:solidFill>
                  <a:schemeClr val="accent4">
                    <a:lumMod val="75000"/>
                  </a:schemeClr>
                </a:solidFill>
              </a:rPr>
              <a:t>tehniline</a:t>
            </a:r>
            <a:r>
              <a:rPr lang="en-US" dirty="0">
                <a:solidFill>
                  <a:schemeClr val="accent4">
                    <a:lumMod val="75000"/>
                  </a:schemeClr>
                </a:solidFill>
              </a:rPr>
              <a:t> </a:t>
            </a:r>
            <a:r>
              <a:rPr lang="en-US" dirty="0" err="1">
                <a:solidFill>
                  <a:schemeClr val="accent4">
                    <a:lumMod val="75000"/>
                  </a:schemeClr>
                </a:solidFill>
              </a:rPr>
              <a:t>ohutuse</a:t>
            </a:r>
            <a:r>
              <a:rPr lang="en-US" dirty="0">
                <a:solidFill>
                  <a:schemeClr val="accent4">
                    <a:lumMod val="75000"/>
                  </a:schemeClr>
                </a:solidFill>
              </a:rPr>
              <a:t> </a:t>
            </a:r>
            <a:r>
              <a:rPr lang="en-US" dirty="0" err="1">
                <a:solidFill>
                  <a:schemeClr val="accent4">
                    <a:lumMod val="75000"/>
                  </a:schemeClr>
                </a:solidFill>
              </a:rPr>
              <a:t>hinnang</a:t>
            </a:r>
            <a:r>
              <a:rPr lang="en-US" dirty="0">
                <a:solidFill>
                  <a:schemeClr val="accent4">
                    <a:lumMod val="75000"/>
                  </a:schemeClr>
                </a:solidFill>
              </a:rPr>
              <a:t>), tee </a:t>
            </a:r>
            <a:r>
              <a:rPr lang="en-US" dirty="0" err="1">
                <a:solidFill>
                  <a:schemeClr val="accent4">
                    <a:lumMod val="75000"/>
                  </a:schemeClr>
                </a:solidFill>
              </a:rPr>
              <a:t>puhul</a:t>
            </a:r>
            <a:r>
              <a:rPr lang="en-US" dirty="0">
                <a:solidFill>
                  <a:schemeClr val="accent4">
                    <a:lumMod val="75000"/>
                  </a:schemeClr>
                </a:solidFill>
              </a:rPr>
              <a:t> peaks see </a:t>
            </a:r>
            <a:r>
              <a:rPr lang="en-US" dirty="0" err="1">
                <a:solidFill>
                  <a:schemeClr val="accent4">
                    <a:lumMod val="75000"/>
                  </a:schemeClr>
                </a:solidFill>
              </a:rPr>
              <a:t>olema</a:t>
            </a:r>
            <a:r>
              <a:rPr lang="en-US" dirty="0">
                <a:solidFill>
                  <a:schemeClr val="accent4">
                    <a:lumMod val="75000"/>
                  </a:schemeClr>
                </a:solidFill>
              </a:rPr>
              <a:t> </a:t>
            </a:r>
            <a:r>
              <a:rPr lang="en-US" dirty="0" err="1">
                <a:solidFill>
                  <a:schemeClr val="accent4">
                    <a:lumMod val="75000"/>
                  </a:schemeClr>
                </a:solidFill>
              </a:rPr>
              <a:t>seotud</a:t>
            </a:r>
            <a:r>
              <a:rPr lang="en-US" dirty="0">
                <a:solidFill>
                  <a:schemeClr val="accent4">
                    <a:lumMod val="75000"/>
                  </a:schemeClr>
                </a:solidFill>
              </a:rPr>
              <a:t> tee </a:t>
            </a:r>
            <a:r>
              <a:rPr lang="en-US" dirty="0" err="1">
                <a:solidFill>
                  <a:schemeClr val="accent4">
                    <a:lumMod val="75000"/>
                  </a:schemeClr>
                </a:solidFill>
              </a:rPr>
              <a:t>võimaliku</a:t>
            </a:r>
            <a:r>
              <a:rPr lang="en-US" dirty="0">
                <a:solidFill>
                  <a:schemeClr val="accent4">
                    <a:lumMod val="75000"/>
                  </a:schemeClr>
                </a:solidFill>
              </a:rPr>
              <a:t> </a:t>
            </a:r>
            <a:r>
              <a:rPr lang="en-US" dirty="0" err="1">
                <a:solidFill>
                  <a:schemeClr val="accent4">
                    <a:lumMod val="75000"/>
                  </a:schemeClr>
                </a:solidFill>
              </a:rPr>
              <a:t>kasutusrežiimiga</a:t>
            </a:r>
            <a:r>
              <a:rPr lang="en-US" dirty="0">
                <a:solidFill>
                  <a:schemeClr val="accent4">
                    <a:lumMod val="75000"/>
                  </a:schemeClr>
                </a:solidFill>
              </a:rPr>
              <a:t> – </a:t>
            </a:r>
            <a:r>
              <a:rPr lang="en-US" dirty="0" err="1">
                <a:solidFill>
                  <a:schemeClr val="accent4">
                    <a:lumMod val="75000"/>
                  </a:schemeClr>
                </a:solidFill>
              </a:rPr>
              <a:t>koormuste</a:t>
            </a:r>
            <a:r>
              <a:rPr lang="en-US" dirty="0">
                <a:solidFill>
                  <a:schemeClr val="accent4">
                    <a:lumMod val="75000"/>
                  </a:schemeClr>
                </a:solidFill>
              </a:rPr>
              <a:t> ja </a:t>
            </a:r>
            <a:r>
              <a:rPr lang="en-US" dirty="0" err="1">
                <a:solidFill>
                  <a:schemeClr val="accent4">
                    <a:lumMod val="75000"/>
                  </a:schemeClr>
                </a:solidFill>
              </a:rPr>
              <a:t>piirangute</a:t>
            </a:r>
            <a:r>
              <a:rPr lang="en-US" dirty="0">
                <a:solidFill>
                  <a:schemeClr val="accent4">
                    <a:lumMod val="75000"/>
                  </a:schemeClr>
                </a:solidFill>
              </a:rPr>
              <a:t> </a:t>
            </a:r>
            <a:r>
              <a:rPr lang="en-US" dirty="0" err="1">
                <a:solidFill>
                  <a:schemeClr val="accent4">
                    <a:lumMod val="75000"/>
                  </a:schemeClr>
                </a:solidFill>
              </a:rPr>
              <a:t>vajadusega</a:t>
            </a:r>
            <a:endParaRPr lang="en-US" dirty="0">
              <a:solidFill>
                <a:schemeClr val="accent4">
                  <a:lumMod val="75000"/>
                </a:schemeClr>
              </a:solidFill>
            </a:endParaRPr>
          </a:p>
          <a:p>
            <a:pPr lvl="2"/>
            <a:r>
              <a:rPr lang="en-US" dirty="0" err="1">
                <a:solidFill>
                  <a:schemeClr val="accent4">
                    <a:lumMod val="75000"/>
                  </a:schemeClr>
                </a:solidFill>
              </a:rPr>
              <a:t>Uurimistööd</a:t>
            </a:r>
            <a:r>
              <a:rPr lang="en-US" dirty="0">
                <a:solidFill>
                  <a:schemeClr val="accent4">
                    <a:lumMod val="75000"/>
                  </a:schemeClr>
                </a:solidFill>
              </a:rPr>
              <a:t> ja </a:t>
            </a:r>
            <a:r>
              <a:rPr lang="en-US" dirty="0" err="1">
                <a:solidFill>
                  <a:schemeClr val="accent4">
                    <a:lumMod val="75000"/>
                  </a:schemeClr>
                </a:solidFill>
              </a:rPr>
              <a:t>koolitus</a:t>
            </a:r>
            <a:r>
              <a:rPr lang="en-US" dirty="0">
                <a:solidFill>
                  <a:schemeClr val="accent4">
                    <a:lumMod val="75000"/>
                  </a:schemeClr>
                </a:solidFill>
              </a:rPr>
              <a:t> – on </a:t>
            </a:r>
            <a:r>
              <a:rPr lang="en-US" dirty="0" err="1">
                <a:solidFill>
                  <a:schemeClr val="accent4">
                    <a:lumMod val="75000"/>
                  </a:schemeClr>
                </a:solidFill>
              </a:rPr>
              <a:t>teistel</a:t>
            </a:r>
            <a:r>
              <a:rPr lang="en-US" dirty="0">
                <a:solidFill>
                  <a:schemeClr val="accent4">
                    <a:lumMod val="75000"/>
                  </a:schemeClr>
                </a:solidFill>
              </a:rPr>
              <a:t> </a:t>
            </a:r>
            <a:r>
              <a:rPr lang="en-US" dirty="0" err="1">
                <a:solidFill>
                  <a:schemeClr val="accent4">
                    <a:lumMod val="75000"/>
                  </a:schemeClr>
                </a:solidFill>
              </a:rPr>
              <a:t>paralleel-erialadel</a:t>
            </a:r>
            <a:r>
              <a:rPr lang="en-US" dirty="0">
                <a:solidFill>
                  <a:schemeClr val="accent4">
                    <a:lumMod val="75000"/>
                  </a:schemeClr>
                </a:solidFill>
              </a:rPr>
              <a:t>, </a:t>
            </a:r>
            <a:r>
              <a:rPr lang="en-US" dirty="0" err="1">
                <a:solidFill>
                  <a:schemeClr val="accent4">
                    <a:lumMod val="75000"/>
                  </a:schemeClr>
                </a:solidFill>
              </a:rPr>
              <a:t>kuid</a:t>
            </a:r>
            <a:r>
              <a:rPr lang="en-US" dirty="0">
                <a:solidFill>
                  <a:schemeClr val="accent4">
                    <a:lumMod val="75000"/>
                  </a:schemeClr>
                </a:solidFill>
              </a:rPr>
              <a:t> </a:t>
            </a:r>
            <a:r>
              <a:rPr lang="en-US" dirty="0" err="1">
                <a:solidFill>
                  <a:schemeClr val="accent4">
                    <a:lumMod val="75000"/>
                  </a:schemeClr>
                </a:solidFill>
              </a:rPr>
              <a:t>siin</a:t>
            </a:r>
            <a:r>
              <a:rPr lang="en-US" dirty="0">
                <a:solidFill>
                  <a:schemeClr val="accent4">
                    <a:lumMod val="75000"/>
                  </a:schemeClr>
                </a:solidFill>
              </a:rPr>
              <a:t> pole </a:t>
            </a:r>
            <a:r>
              <a:rPr lang="en-US" dirty="0" err="1">
                <a:solidFill>
                  <a:schemeClr val="accent4">
                    <a:lumMod val="75000"/>
                  </a:schemeClr>
                </a:solidFill>
              </a:rPr>
              <a:t>veel</a:t>
            </a:r>
            <a:r>
              <a:rPr lang="en-US" dirty="0">
                <a:solidFill>
                  <a:schemeClr val="accent4">
                    <a:lumMod val="75000"/>
                  </a:schemeClr>
                </a:solidFill>
              </a:rPr>
              <a:t> </a:t>
            </a:r>
            <a:r>
              <a:rPr lang="en-US" dirty="0" err="1">
                <a:solidFill>
                  <a:schemeClr val="accent4">
                    <a:lumMod val="75000"/>
                  </a:schemeClr>
                </a:solidFill>
              </a:rPr>
              <a:t>veendutud</a:t>
            </a:r>
            <a:r>
              <a:rPr lang="en-US" dirty="0">
                <a:solidFill>
                  <a:schemeClr val="accent4">
                    <a:lumMod val="75000"/>
                  </a:schemeClr>
                </a:solidFill>
              </a:rPr>
              <a:t>, </a:t>
            </a:r>
            <a:r>
              <a:rPr lang="en-US" dirty="0" err="1">
                <a:solidFill>
                  <a:schemeClr val="accent4">
                    <a:lumMod val="75000"/>
                  </a:schemeClr>
                </a:solidFill>
              </a:rPr>
              <a:t>milleks</a:t>
            </a:r>
            <a:r>
              <a:rPr lang="en-US" dirty="0">
                <a:solidFill>
                  <a:schemeClr val="accent4">
                    <a:lumMod val="75000"/>
                  </a:schemeClr>
                </a:solidFill>
              </a:rPr>
              <a:t> </a:t>
            </a:r>
            <a:r>
              <a:rPr lang="en-US" dirty="0" err="1">
                <a:solidFill>
                  <a:schemeClr val="accent4">
                    <a:lumMod val="75000"/>
                  </a:schemeClr>
                </a:solidFill>
              </a:rPr>
              <a:t>seda</a:t>
            </a:r>
            <a:r>
              <a:rPr lang="en-US" dirty="0">
                <a:solidFill>
                  <a:schemeClr val="accent4">
                    <a:lumMod val="75000"/>
                  </a:schemeClr>
                </a:solidFill>
              </a:rPr>
              <a:t> </a:t>
            </a:r>
            <a:r>
              <a:rPr lang="en-US" dirty="0" err="1">
                <a:solidFill>
                  <a:schemeClr val="accent4">
                    <a:lumMod val="75000"/>
                  </a:schemeClr>
                </a:solidFill>
              </a:rPr>
              <a:t>alamkutset</a:t>
            </a:r>
            <a:r>
              <a:rPr lang="en-US" dirty="0">
                <a:solidFill>
                  <a:schemeClr val="accent4">
                    <a:lumMod val="75000"/>
                  </a:schemeClr>
                </a:solidFill>
              </a:rPr>
              <a:t> </a:t>
            </a:r>
            <a:r>
              <a:rPr lang="en-US" dirty="0" err="1">
                <a:solidFill>
                  <a:schemeClr val="accent4">
                    <a:lumMod val="75000"/>
                  </a:schemeClr>
                </a:solidFill>
              </a:rPr>
              <a:t>vaja</a:t>
            </a:r>
            <a:r>
              <a:rPr lang="en-US" dirty="0">
                <a:solidFill>
                  <a:schemeClr val="accent4">
                    <a:lumMod val="75000"/>
                  </a:schemeClr>
                </a:solidFill>
              </a:rPr>
              <a:t> </a:t>
            </a:r>
            <a:r>
              <a:rPr lang="en-US" dirty="0" err="1">
                <a:solidFill>
                  <a:schemeClr val="accent4">
                    <a:lumMod val="75000"/>
                  </a:schemeClr>
                </a:solidFill>
              </a:rPr>
              <a:t>oleks</a:t>
            </a:r>
            <a:r>
              <a:rPr lang="en-US" dirty="0">
                <a:solidFill>
                  <a:schemeClr val="accent4">
                    <a:lumMod val="75000"/>
                  </a:schemeClr>
                </a:solidFill>
              </a:rPr>
              <a:t> – </a:t>
            </a:r>
            <a:r>
              <a:rPr lang="en-US" dirty="0" err="1">
                <a:solidFill>
                  <a:schemeClr val="accent4">
                    <a:lumMod val="75000"/>
                  </a:schemeClr>
                </a:solidFill>
              </a:rPr>
              <a:t>seega</a:t>
            </a:r>
            <a:r>
              <a:rPr lang="en-US" dirty="0">
                <a:solidFill>
                  <a:schemeClr val="accent4">
                    <a:lumMod val="75000"/>
                  </a:schemeClr>
                </a:solidFill>
              </a:rPr>
              <a:t> </a:t>
            </a:r>
            <a:r>
              <a:rPr lang="en-US" dirty="0" err="1">
                <a:solidFill>
                  <a:schemeClr val="accent4">
                    <a:lumMod val="75000"/>
                  </a:schemeClr>
                </a:solidFill>
              </a:rPr>
              <a:t>hetkeseisuga</a:t>
            </a:r>
            <a:r>
              <a:rPr lang="en-US" dirty="0">
                <a:solidFill>
                  <a:schemeClr val="accent4">
                    <a:lumMod val="75000"/>
                  </a:schemeClr>
                </a:solidFill>
              </a:rPr>
              <a:t> </a:t>
            </a:r>
            <a:r>
              <a:rPr lang="en-US" dirty="0" err="1">
                <a:solidFill>
                  <a:schemeClr val="accent4">
                    <a:lumMod val="75000"/>
                  </a:schemeClr>
                </a:solidFill>
              </a:rPr>
              <a:t>seda</a:t>
            </a:r>
            <a:r>
              <a:rPr lang="en-US" dirty="0">
                <a:solidFill>
                  <a:schemeClr val="accent4">
                    <a:lumMod val="75000"/>
                  </a:schemeClr>
                </a:solidFill>
              </a:rPr>
              <a:t> </a:t>
            </a:r>
            <a:r>
              <a:rPr lang="en-US" dirty="0" err="1">
                <a:solidFill>
                  <a:schemeClr val="accent4">
                    <a:lumMod val="75000"/>
                  </a:schemeClr>
                </a:solidFill>
              </a:rPr>
              <a:t>võimalust</a:t>
            </a:r>
            <a:r>
              <a:rPr lang="en-US" dirty="0">
                <a:solidFill>
                  <a:schemeClr val="accent4">
                    <a:lumMod val="75000"/>
                  </a:schemeClr>
                </a:solidFill>
              </a:rPr>
              <a:t> </a:t>
            </a:r>
            <a:r>
              <a:rPr lang="en-US" dirty="0" err="1">
                <a:solidFill>
                  <a:schemeClr val="accent4">
                    <a:lumMod val="75000"/>
                  </a:schemeClr>
                </a:solidFill>
              </a:rPr>
              <a:t>ei</a:t>
            </a:r>
            <a:r>
              <a:rPr lang="en-US" dirty="0">
                <a:solidFill>
                  <a:schemeClr val="accent4">
                    <a:lumMod val="75000"/>
                  </a:schemeClr>
                </a:solidFill>
              </a:rPr>
              <a:t> ole </a:t>
            </a:r>
            <a:r>
              <a:rPr lang="en-US" dirty="0" err="1">
                <a:solidFill>
                  <a:schemeClr val="accent4">
                    <a:lumMod val="75000"/>
                  </a:schemeClr>
                </a:solidFill>
              </a:rPr>
              <a:t>kavandatud</a:t>
            </a:r>
            <a:endParaRPr lang="en-US" dirty="0">
              <a:solidFill>
                <a:schemeClr val="accent4">
                  <a:lumMod val="75000"/>
                </a:schemeClr>
              </a:solidFill>
            </a:endParaRPr>
          </a:p>
          <a:p>
            <a:pPr lvl="1"/>
            <a:r>
              <a:rPr lang="en-US" dirty="0" err="1">
                <a:solidFill>
                  <a:schemeClr val="accent4">
                    <a:lumMod val="75000"/>
                  </a:schemeClr>
                </a:solidFill>
              </a:rPr>
              <a:t>Muudatus</a:t>
            </a:r>
            <a:r>
              <a:rPr lang="en-US" dirty="0">
                <a:solidFill>
                  <a:schemeClr val="accent4">
                    <a:lumMod val="75000"/>
                  </a:schemeClr>
                </a:solidFill>
              </a:rPr>
              <a:t>: </a:t>
            </a:r>
            <a:r>
              <a:rPr lang="en-US" dirty="0" err="1">
                <a:solidFill>
                  <a:schemeClr val="accent4">
                    <a:lumMod val="75000"/>
                  </a:schemeClr>
                </a:solidFill>
              </a:rPr>
              <a:t>valides</a:t>
            </a:r>
            <a:r>
              <a:rPr lang="en-US" dirty="0">
                <a:solidFill>
                  <a:schemeClr val="accent4">
                    <a:lumMod val="75000"/>
                  </a:schemeClr>
                </a:solidFill>
              </a:rPr>
              <a:t> tee ja </a:t>
            </a:r>
            <a:r>
              <a:rPr lang="en-US" dirty="0" err="1">
                <a:solidFill>
                  <a:schemeClr val="accent4">
                    <a:lumMod val="75000"/>
                  </a:schemeClr>
                </a:solidFill>
              </a:rPr>
              <a:t>silla</a:t>
            </a:r>
            <a:r>
              <a:rPr lang="en-US" dirty="0">
                <a:solidFill>
                  <a:schemeClr val="accent4">
                    <a:lumMod val="75000"/>
                  </a:schemeClr>
                </a:solidFill>
              </a:rPr>
              <a:t> </a:t>
            </a:r>
            <a:r>
              <a:rPr lang="en-US" dirty="0" err="1">
                <a:solidFill>
                  <a:schemeClr val="accent4">
                    <a:lumMod val="75000"/>
                  </a:schemeClr>
                </a:solidFill>
              </a:rPr>
              <a:t>vahel</a:t>
            </a:r>
            <a:r>
              <a:rPr lang="en-US" dirty="0">
                <a:solidFill>
                  <a:schemeClr val="accent4">
                    <a:lumMod val="75000"/>
                  </a:schemeClr>
                </a:solidFill>
              </a:rPr>
              <a:t>, </a:t>
            </a:r>
            <a:r>
              <a:rPr lang="en-US" dirty="0" err="1">
                <a:solidFill>
                  <a:schemeClr val="accent4">
                    <a:lumMod val="75000"/>
                  </a:schemeClr>
                </a:solidFill>
              </a:rPr>
              <a:t>peab</a:t>
            </a:r>
            <a:r>
              <a:rPr lang="en-US" dirty="0">
                <a:solidFill>
                  <a:schemeClr val="accent4">
                    <a:lumMod val="75000"/>
                  </a:schemeClr>
                </a:solidFill>
              </a:rPr>
              <a:t> </a:t>
            </a:r>
            <a:r>
              <a:rPr lang="en-US" dirty="0" err="1">
                <a:solidFill>
                  <a:schemeClr val="accent4">
                    <a:lumMod val="75000"/>
                  </a:schemeClr>
                </a:solidFill>
              </a:rPr>
              <a:t>olema</a:t>
            </a:r>
            <a:r>
              <a:rPr lang="en-US" dirty="0">
                <a:solidFill>
                  <a:schemeClr val="accent4">
                    <a:lumMod val="75000"/>
                  </a:schemeClr>
                </a:solidFill>
              </a:rPr>
              <a:t> </a:t>
            </a:r>
            <a:r>
              <a:rPr lang="en-US" dirty="0" err="1">
                <a:solidFill>
                  <a:schemeClr val="accent4">
                    <a:lumMod val="75000"/>
                  </a:schemeClr>
                </a:solidFill>
              </a:rPr>
              <a:t>koolis</a:t>
            </a:r>
            <a:r>
              <a:rPr lang="en-US" dirty="0">
                <a:solidFill>
                  <a:schemeClr val="accent4">
                    <a:lumMod val="75000"/>
                  </a:schemeClr>
                </a:solidFill>
              </a:rPr>
              <a:t> </a:t>
            </a:r>
            <a:r>
              <a:rPr lang="en-US" dirty="0" err="1">
                <a:solidFill>
                  <a:schemeClr val="accent4">
                    <a:lumMod val="75000"/>
                  </a:schemeClr>
                </a:solidFill>
              </a:rPr>
              <a:t>valitud</a:t>
            </a:r>
            <a:r>
              <a:rPr lang="en-US" dirty="0">
                <a:solidFill>
                  <a:schemeClr val="accent4">
                    <a:lumMod val="75000"/>
                  </a:schemeClr>
                </a:solidFill>
              </a:rPr>
              <a:t> </a:t>
            </a:r>
            <a:r>
              <a:rPr lang="en-US" dirty="0" err="1">
                <a:solidFill>
                  <a:schemeClr val="accent4">
                    <a:lumMod val="75000"/>
                  </a:schemeClr>
                </a:solidFill>
              </a:rPr>
              <a:t>maht</a:t>
            </a:r>
            <a:r>
              <a:rPr lang="en-US" dirty="0">
                <a:solidFill>
                  <a:schemeClr val="accent4">
                    <a:lumMod val="75000"/>
                  </a:schemeClr>
                </a:solidFill>
              </a:rPr>
              <a:t> </a:t>
            </a:r>
            <a:r>
              <a:rPr lang="en-US" dirty="0" err="1">
                <a:solidFill>
                  <a:schemeClr val="accent4">
                    <a:lumMod val="75000"/>
                  </a:schemeClr>
                </a:solidFill>
              </a:rPr>
              <a:t>vastaval</a:t>
            </a:r>
            <a:r>
              <a:rPr lang="en-US" dirty="0">
                <a:solidFill>
                  <a:schemeClr val="accent4">
                    <a:lumMod val="75000"/>
                  </a:schemeClr>
                </a:solidFill>
              </a:rPr>
              <a:t> </a:t>
            </a:r>
            <a:r>
              <a:rPr lang="en-US" dirty="0" err="1">
                <a:solidFill>
                  <a:schemeClr val="accent4">
                    <a:lumMod val="75000"/>
                  </a:schemeClr>
                </a:solidFill>
              </a:rPr>
              <a:t>suunal</a:t>
            </a:r>
            <a:r>
              <a:rPr lang="en-US" dirty="0">
                <a:solidFill>
                  <a:schemeClr val="accent4">
                    <a:lumMod val="75000"/>
                  </a:schemeClr>
                </a:solidFill>
              </a:rPr>
              <a:t> – see </a:t>
            </a:r>
            <a:r>
              <a:rPr lang="en-US" dirty="0" err="1">
                <a:solidFill>
                  <a:schemeClr val="accent4">
                    <a:lumMod val="75000"/>
                  </a:schemeClr>
                </a:solidFill>
              </a:rPr>
              <a:t>tähendab</a:t>
            </a:r>
            <a:r>
              <a:rPr lang="en-US" dirty="0">
                <a:solidFill>
                  <a:schemeClr val="accent4">
                    <a:lumMod val="75000"/>
                  </a:schemeClr>
                </a:solidFill>
              </a:rPr>
              <a:t>, et </a:t>
            </a:r>
            <a:r>
              <a:rPr lang="en-US" dirty="0" err="1">
                <a:solidFill>
                  <a:schemeClr val="accent4">
                    <a:lumMod val="75000"/>
                  </a:schemeClr>
                </a:solidFill>
              </a:rPr>
              <a:t>kui</a:t>
            </a:r>
            <a:r>
              <a:rPr lang="en-US" dirty="0">
                <a:solidFill>
                  <a:schemeClr val="accent4">
                    <a:lumMod val="75000"/>
                  </a:schemeClr>
                </a:solidFill>
              </a:rPr>
              <a:t> </a:t>
            </a:r>
            <a:r>
              <a:rPr lang="en-US" dirty="0" err="1">
                <a:solidFill>
                  <a:schemeClr val="accent4">
                    <a:lumMod val="75000"/>
                  </a:schemeClr>
                </a:solidFill>
              </a:rPr>
              <a:t>koolis</a:t>
            </a:r>
            <a:r>
              <a:rPr lang="en-US" dirty="0">
                <a:solidFill>
                  <a:schemeClr val="accent4">
                    <a:lumMod val="75000"/>
                  </a:schemeClr>
                </a:solidFill>
              </a:rPr>
              <a:t> </a:t>
            </a:r>
            <a:r>
              <a:rPr lang="en-US" dirty="0" err="1">
                <a:solidFill>
                  <a:schemeClr val="accent4">
                    <a:lumMod val="75000"/>
                  </a:schemeClr>
                </a:solidFill>
              </a:rPr>
              <a:t>silla-ainete</a:t>
            </a:r>
            <a:r>
              <a:rPr lang="en-US" dirty="0">
                <a:solidFill>
                  <a:schemeClr val="accent4">
                    <a:lumMod val="75000"/>
                  </a:schemeClr>
                </a:solidFill>
              </a:rPr>
              <a:t> </a:t>
            </a:r>
            <a:r>
              <a:rPr lang="en-US" dirty="0" err="1">
                <a:solidFill>
                  <a:schemeClr val="accent4">
                    <a:lumMod val="75000"/>
                  </a:schemeClr>
                </a:solidFill>
              </a:rPr>
              <a:t>maht</a:t>
            </a:r>
            <a:r>
              <a:rPr lang="en-US" dirty="0">
                <a:solidFill>
                  <a:schemeClr val="accent4">
                    <a:lumMod val="75000"/>
                  </a:schemeClr>
                </a:solidFill>
              </a:rPr>
              <a:t> on </a:t>
            </a:r>
            <a:r>
              <a:rPr lang="en-US" dirty="0" err="1">
                <a:solidFill>
                  <a:schemeClr val="accent4">
                    <a:lumMod val="75000"/>
                  </a:schemeClr>
                </a:solidFill>
              </a:rPr>
              <a:t>väike</a:t>
            </a:r>
            <a:r>
              <a:rPr lang="en-US" dirty="0">
                <a:solidFill>
                  <a:schemeClr val="accent4">
                    <a:lumMod val="75000"/>
                  </a:schemeClr>
                </a:solidFill>
              </a:rPr>
              <a:t> </a:t>
            </a:r>
            <a:r>
              <a:rPr lang="en-US" dirty="0" err="1">
                <a:solidFill>
                  <a:schemeClr val="accent4">
                    <a:lumMod val="75000"/>
                  </a:schemeClr>
                </a:solidFill>
              </a:rPr>
              <a:t>võetud</a:t>
            </a:r>
            <a:r>
              <a:rPr lang="en-US" dirty="0">
                <a:solidFill>
                  <a:schemeClr val="accent4">
                    <a:lumMod val="75000"/>
                  </a:schemeClr>
                </a:solidFill>
              </a:rPr>
              <a:t>, </a:t>
            </a:r>
            <a:r>
              <a:rPr lang="en-US" dirty="0" err="1">
                <a:solidFill>
                  <a:schemeClr val="accent4">
                    <a:lumMod val="75000"/>
                  </a:schemeClr>
                </a:solidFill>
              </a:rPr>
              <a:t>siis</a:t>
            </a:r>
            <a:r>
              <a:rPr lang="en-US" dirty="0">
                <a:solidFill>
                  <a:schemeClr val="accent4">
                    <a:lumMod val="75000"/>
                  </a:schemeClr>
                </a:solidFill>
              </a:rPr>
              <a:t> </a:t>
            </a:r>
            <a:r>
              <a:rPr lang="en-US" dirty="0" err="1">
                <a:solidFill>
                  <a:schemeClr val="accent4">
                    <a:lumMod val="75000"/>
                  </a:schemeClr>
                </a:solidFill>
              </a:rPr>
              <a:t>silla</a:t>
            </a:r>
            <a:r>
              <a:rPr lang="en-US" dirty="0">
                <a:solidFill>
                  <a:schemeClr val="accent4">
                    <a:lumMod val="75000"/>
                  </a:schemeClr>
                </a:solidFill>
              </a:rPr>
              <a:t> </a:t>
            </a:r>
            <a:r>
              <a:rPr lang="en-US" dirty="0" err="1">
                <a:solidFill>
                  <a:schemeClr val="accent4">
                    <a:lumMod val="75000"/>
                  </a:schemeClr>
                </a:solidFill>
              </a:rPr>
              <a:t>kutset</a:t>
            </a:r>
            <a:r>
              <a:rPr lang="en-US" dirty="0">
                <a:solidFill>
                  <a:schemeClr val="accent4">
                    <a:lumMod val="75000"/>
                  </a:schemeClr>
                </a:solidFill>
              </a:rPr>
              <a:t> </a:t>
            </a:r>
            <a:r>
              <a:rPr lang="en-US" dirty="0" err="1">
                <a:solidFill>
                  <a:schemeClr val="accent4">
                    <a:lumMod val="75000"/>
                  </a:schemeClr>
                </a:solidFill>
              </a:rPr>
              <a:t>niisama</a:t>
            </a:r>
            <a:r>
              <a:rPr lang="en-US" dirty="0">
                <a:solidFill>
                  <a:schemeClr val="accent4">
                    <a:lumMod val="75000"/>
                  </a:schemeClr>
                </a:solidFill>
              </a:rPr>
              <a:t> </a:t>
            </a:r>
            <a:r>
              <a:rPr lang="en-US" dirty="0" err="1">
                <a:solidFill>
                  <a:schemeClr val="accent4">
                    <a:lumMod val="75000"/>
                  </a:schemeClr>
                </a:solidFill>
              </a:rPr>
              <a:t>ei</a:t>
            </a:r>
            <a:r>
              <a:rPr lang="en-US" dirty="0">
                <a:solidFill>
                  <a:schemeClr val="accent4">
                    <a:lumMod val="75000"/>
                  </a:schemeClr>
                </a:solidFill>
              </a:rPr>
              <a:t> </a:t>
            </a:r>
            <a:r>
              <a:rPr lang="en-US" dirty="0" err="1">
                <a:solidFill>
                  <a:schemeClr val="accent4">
                    <a:lumMod val="75000"/>
                  </a:schemeClr>
                </a:solidFill>
              </a:rPr>
              <a:t>saa</a:t>
            </a:r>
            <a:r>
              <a:rPr lang="en-US" dirty="0">
                <a:solidFill>
                  <a:schemeClr val="accent4">
                    <a:lumMod val="75000"/>
                  </a:schemeClr>
                </a:solidFill>
              </a:rPr>
              <a:t>, </a:t>
            </a:r>
            <a:r>
              <a:rPr lang="en-US" dirty="0" err="1">
                <a:solidFill>
                  <a:schemeClr val="accent4">
                    <a:lumMod val="75000"/>
                  </a:schemeClr>
                </a:solidFill>
              </a:rPr>
              <a:t>peab</a:t>
            </a:r>
            <a:r>
              <a:rPr lang="en-US" dirty="0">
                <a:solidFill>
                  <a:schemeClr val="accent4">
                    <a:lumMod val="75000"/>
                  </a:schemeClr>
                </a:solidFill>
              </a:rPr>
              <a:t> </a:t>
            </a:r>
            <a:r>
              <a:rPr lang="en-US" dirty="0" err="1">
                <a:solidFill>
                  <a:schemeClr val="accent4">
                    <a:lumMod val="75000"/>
                  </a:schemeClr>
                </a:solidFill>
              </a:rPr>
              <a:t>täiendkoolituse</a:t>
            </a:r>
            <a:r>
              <a:rPr lang="en-US" dirty="0">
                <a:solidFill>
                  <a:schemeClr val="accent4">
                    <a:lumMod val="75000"/>
                  </a:schemeClr>
                </a:solidFill>
              </a:rPr>
              <a:t>, </a:t>
            </a:r>
            <a:r>
              <a:rPr lang="en-US" dirty="0" err="1">
                <a:solidFill>
                  <a:schemeClr val="accent4">
                    <a:lumMod val="75000"/>
                  </a:schemeClr>
                </a:solidFill>
              </a:rPr>
              <a:t>mikrokraadi</a:t>
            </a:r>
            <a:r>
              <a:rPr lang="en-US" dirty="0">
                <a:solidFill>
                  <a:schemeClr val="accent4">
                    <a:lumMod val="75000"/>
                  </a:schemeClr>
                </a:solidFill>
              </a:rPr>
              <a:t> </a:t>
            </a:r>
            <a:r>
              <a:rPr lang="en-US" dirty="0" err="1">
                <a:solidFill>
                  <a:schemeClr val="accent4">
                    <a:lumMod val="75000"/>
                  </a:schemeClr>
                </a:solidFill>
              </a:rPr>
              <a:t>vms</a:t>
            </a:r>
            <a:r>
              <a:rPr lang="en-US" dirty="0">
                <a:solidFill>
                  <a:schemeClr val="accent4">
                    <a:lumMod val="75000"/>
                  </a:schemeClr>
                </a:solidFill>
              </a:rPr>
              <a:t> teel </a:t>
            </a:r>
            <a:r>
              <a:rPr lang="en-US" dirty="0" err="1">
                <a:solidFill>
                  <a:schemeClr val="accent4">
                    <a:lumMod val="75000"/>
                  </a:schemeClr>
                </a:solidFill>
              </a:rPr>
              <a:t>saama</a:t>
            </a:r>
            <a:r>
              <a:rPr lang="en-US" dirty="0">
                <a:solidFill>
                  <a:schemeClr val="accent4">
                    <a:lumMod val="75000"/>
                  </a:schemeClr>
                </a:solidFill>
              </a:rPr>
              <a:t> </a:t>
            </a:r>
            <a:r>
              <a:rPr lang="en-US" dirty="0" err="1">
                <a:solidFill>
                  <a:schemeClr val="accent4">
                    <a:lumMod val="75000"/>
                  </a:schemeClr>
                </a:solidFill>
              </a:rPr>
              <a:t>sillaeriala</a:t>
            </a:r>
            <a:r>
              <a:rPr lang="en-US" dirty="0">
                <a:solidFill>
                  <a:schemeClr val="accent4">
                    <a:lumMod val="75000"/>
                  </a:schemeClr>
                </a:solidFill>
              </a:rPr>
              <a:t> </a:t>
            </a:r>
            <a:r>
              <a:rPr lang="en-US" dirty="0" err="1">
                <a:solidFill>
                  <a:schemeClr val="accent4">
                    <a:lumMod val="75000"/>
                  </a:schemeClr>
                </a:solidFill>
              </a:rPr>
              <a:t>tunde</a:t>
            </a:r>
            <a:r>
              <a:rPr lang="en-US" dirty="0">
                <a:solidFill>
                  <a:schemeClr val="accent4">
                    <a:lumMod val="75000"/>
                  </a:schemeClr>
                </a:solidFill>
              </a:rPr>
              <a:t> </a:t>
            </a:r>
            <a:r>
              <a:rPr lang="en-US" dirty="0" err="1">
                <a:solidFill>
                  <a:schemeClr val="accent4">
                    <a:lumMod val="75000"/>
                  </a:schemeClr>
                </a:solidFill>
              </a:rPr>
              <a:t>juurde</a:t>
            </a:r>
            <a:r>
              <a:rPr lang="en-US" dirty="0">
                <a:solidFill>
                  <a:schemeClr val="accent4">
                    <a:lumMod val="75000"/>
                  </a:schemeClr>
                </a:solidFill>
              </a:rPr>
              <a:t>. Ja </a:t>
            </a:r>
            <a:r>
              <a:rPr lang="en-US" dirty="0" err="1">
                <a:solidFill>
                  <a:schemeClr val="accent4">
                    <a:lumMod val="75000"/>
                  </a:schemeClr>
                </a:solidFill>
              </a:rPr>
              <a:t>vastupidi</a:t>
            </a:r>
            <a:r>
              <a:rPr lang="en-US" dirty="0">
                <a:solidFill>
                  <a:schemeClr val="accent4">
                    <a:lumMod val="75000"/>
                  </a:schemeClr>
                </a:solidFill>
              </a:rPr>
              <a:t>, </a:t>
            </a:r>
            <a:r>
              <a:rPr lang="en-US" dirty="0" err="1">
                <a:solidFill>
                  <a:schemeClr val="accent4">
                    <a:lumMod val="75000"/>
                  </a:schemeClr>
                </a:solidFill>
              </a:rPr>
              <a:t>sildadele</a:t>
            </a:r>
            <a:r>
              <a:rPr lang="en-US" dirty="0">
                <a:solidFill>
                  <a:schemeClr val="accent4">
                    <a:lumMod val="75000"/>
                  </a:schemeClr>
                </a:solidFill>
              </a:rPr>
              <a:t> </a:t>
            </a:r>
            <a:r>
              <a:rPr lang="en-US" dirty="0" err="1">
                <a:solidFill>
                  <a:schemeClr val="accent4">
                    <a:lumMod val="75000"/>
                  </a:schemeClr>
                </a:solidFill>
              </a:rPr>
              <a:t>spetsialiseerunu</a:t>
            </a:r>
            <a:r>
              <a:rPr lang="en-US" dirty="0">
                <a:solidFill>
                  <a:schemeClr val="accent4">
                    <a:lumMod val="75000"/>
                  </a:schemeClr>
                </a:solidFill>
              </a:rPr>
              <a:t> </a:t>
            </a:r>
            <a:r>
              <a:rPr lang="en-US" dirty="0" err="1">
                <a:solidFill>
                  <a:schemeClr val="accent4">
                    <a:lumMod val="75000"/>
                  </a:schemeClr>
                </a:solidFill>
              </a:rPr>
              <a:t>ei</a:t>
            </a:r>
            <a:r>
              <a:rPr lang="en-US" dirty="0">
                <a:solidFill>
                  <a:schemeClr val="accent4">
                    <a:lumMod val="75000"/>
                  </a:schemeClr>
                </a:solidFill>
              </a:rPr>
              <a:t> </a:t>
            </a:r>
            <a:r>
              <a:rPr lang="en-US" dirty="0" err="1">
                <a:solidFill>
                  <a:schemeClr val="accent4">
                    <a:lumMod val="75000"/>
                  </a:schemeClr>
                </a:solidFill>
              </a:rPr>
              <a:t>pruugi</a:t>
            </a:r>
            <a:r>
              <a:rPr lang="en-US" dirty="0">
                <a:solidFill>
                  <a:schemeClr val="accent4">
                    <a:lumMod val="75000"/>
                  </a:schemeClr>
                </a:solidFill>
              </a:rPr>
              <a:t> </a:t>
            </a:r>
            <a:r>
              <a:rPr lang="en-US" dirty="0" err="1">
                <a:solidFill>
                  <a:schemeClr val="accent4">
                    <a:lumMod val="75000"/>
                  </a:schemeClr>
                </a:solidFill>
              </a:rPr>
              <a:t>saada</a:t>
            </a:r>
            <a:r>
              <a:rPr lang="en-US" dirty="0">
                <a:solidFill>
                  <a:schemeClr val="accent4">
                    <a:lumMod val="75000"/>
                  </a:schemeClr>
                </a:solidFill>
              </a:rPr>
              <a:t> </a:t>
            </a:r>
            <a:r>
              <a:rPr lang="en-US" dirty="0" err="1">
                <a:solidFill>
                  <a:schemeClr val="accent4">
                    <a:lumMod val="75000"/>
                  </a:schemeClr>
                </a:solidFill>
              </a:rPr>
              <a:t>teevaldkonna</a:t>
            </a:r>
            <a:r>
              <a:rPr lang="en-US" dirty="0">
                <a:solidFill>
                  <a:schemeClr val="accent4">
                    <a:lumMod val="75000"/>
                  </a:schemeClr>
                </a:solidFill>
              </a:rPr>
              <a:t> </a:t>
            </a:r>
            <a:r>
              <a:rPr lang="en-US" dirty="0" err="1">
                <a:solidFill>
                  <a:schemeClr val="accent4">
                    <a:lumMod val="75000"/>
                  </a:schemeClr>
                </a:solidFill>
              </a:rPr>
              <a:t>kutset</a:t>
            </a:r>
            <a:r>
              <a:rPr lang="en-US" dirty="0">
                <a:solidFill>
                  <a:schemeClr val="accent4">
                    <a:lumMod val="75000"/>
                  </a:schemeClr>
                </a:solidFill>
              </a:rPr>
              <a:t> </a:t>
            </a:r>
            <a:r>
              <a:rPr lang="en-US" dirty="0" err="1">
                <a:solidFill>
                  <a:schemeClr val="accent4">
                    <a:lumMod val="75000"/>
                  </a:schemeClr>
                </a:solidFill>
              </a:rPr>
              <a:t>kui</a:t>
            </a:r>
            <a:r>
              <a:rPr lang="en-US" dirty="0">
                <a:solidFill>
                  <a:schemeClr val="accent4">
                    <a:lumMod val="75000"/>
                  </a:schemeClr>
                </a:solidFill>
              </a:rPr>
              <a:t> tee-</a:t>
            </a:r>
            <a:r>
              <a:rPr lang="en-US" dirty="0" err="1">
                <a:solidFill>
                  <a:schemeClr val="accent4">
                    <a:lumMod val="75000"/>
                  </a:schemeClr>
                </a:solidFill>
              </a:rPr>
              <a:t>spetsiifika</a:t>
            </a:r>
            <a:r>
              <a:rPr lang="en-US" dirty="0">
                <a:solidFill>
                  <a:schemeClr val="accent4">
                    <a:lumMod val="75000"/>
                  </a:schemeClr>
                </a:solidFill>
              </a:rPr>
              <a:t> </a:t>
            </a:r>
            <a:r>
              <a:rPr lang="en-US" dirty="0" err="1">
                <a:solidFill>
                  <a:schemeClr val="accent4">
                    <a:lumMod val="75000"/>
                  </a:schemeClr>
                </a:solidFill>
              </a:rPr>
              <a:t>aineid</a:t>
            </a:r>
            <a:r>
              <a:rPr lang="en-US" dirty="0">
                <a:solidFill>
                  <a:schemeClr val="accent4">
                    <a:lumMod val="75000"/>
                  </a:schemeClr>
                </a:solidFill>
              </a:rPr>
              <a:t> </a:t>
            </a:r>
            <a:r>
              <a:rPr lang="en-US" dirty="0" err="1">
                <a:solidFill>
                  <a:schemeClr val="accent4">
                    <a:lumMod val="75000"/>
                  </a:schemeClr>
                </a:solidFill>
              </a:rPr>
              <a:t>vähe</a:t>
            </a:r>
            <a:r>
              <a:rPr lang="en-US" dirty="0">
                <a:solidFill>
                  <a:schemeClr val="accent4">
                    <a:lumMod val="75000"/>
                  </a:schemeClr>
                </a:solidFill>
              </a:rPr>
              <a:t> </a:t>
            </a:r>
            <a:r>
              <a:rPr lang="en-US" dirty="0" err="1">
                <a:solidFill>
                  <a:schemeClr val="accent4">
                    <a:lumMod val="75000"/>
                  </a:schemeClr>
                </a:solidFill>
              </a:rPr>
              <a:t>võetud</a:t>
            </a:r>
            <a:endParaRPr lang="en-US" dirty="0">
              <a:solidFill>
                <a:schemeClr val="accent4">
                  <a:lumMod val="75000"/>
                </a:schemeClr>
              </a:solidFill>
            </a:endParaRPr>
          </a:p>
          <a:p>
            <a:pPr lvl="1"/>
            <a:r>
              <a:rPr lang="en-US" dirty="0">
                <a:solidFill>
                  <a:schemeClr val="accent4">
                    <a:lumMod val="75000"/>
                  </a:schemeClr>
                </a:solidFill>
              </a:rPr>
              <a:t>Kui </a:t>
            </a:r>
            <a:r>
              <a:rPr lang="en-US" dirty="0" err="1">
                <a:solidFill>
                  <a:schemeClr val="accent4">
                    <a:lumMod val="75000"/>
                  </a:schemeClr>
                </a:solidFill>
              </a:rPr>
              <a:t>taotletakse</a:t>
            </a:r>
            <a:r>
              <a:rPr lang="en-US" dirty="0">
                <a:solidFill>
                  <a:schemeClr val="accent4">
                    <a:lumMod val="75000"/>
                  </a:schemeClr>
                </a:solidFill>
              </a:rPr>
              <a:t> 7 </a:t>
            </a:r>
            <a:r>
              <a:rPr lang="en-US" dirty="0" err="1">
                <a:solidFill>
                  <a:schemeClr val="accent4">
                    <a:lumMod val="75000"/>
                  </a:schemeClr>
                </a:solidFill>
              </a:rPr>
              <a:t>taset</a:t>
            </a:r>
            <a:r>
              <a:rPr lang="en-US" dirty="0">
                <a:solidFill>
                  <a:schemeClr val="accent4">
                    <a:lumMod val="75000"/>
                  </a:schemeClr>
                </a:solidFill>
              </a:rPr>
              <a:t> </a:t>
            </a:r>
            <a:r>
              <a:rPr lang="en-US" dirty="0" err="1">
                <a:solidFill>
                  <a:schemeClr val="accent4">
                    <a:lumMod val="75000"/>
                  </a:schemeClr>
                </a:solidFill>
              </a:rPr>
              <a:t>peab</a:t>
            </a:r>
            <a:r>
              <a:rPr lang="en-US" dirty="0">
                <a:solidFill>
                  <a:schemeClr val="accent4">
                    <a:lumMod val="75000"/>
                  </a:schemeClr>
                </a:solidFill>
              </a:rPr>
              <a:t> </a:t>
            </a:r>
            <a:r>
              <a:rPr lang="en-US" dirty="0" err="1">
                <a:solidFill>
                  <a:schemeClr val="accent4">
                    <a:lumMod val="75000"/>
                  </a:schemeClr>
                </a:solidFill>
              </a:rPr>
              <a:t>olema</a:t>
            </a:r>
            <a:r>
              <a:rPr lang="en-US" dirty="0">
                <a:solidFill>
                  <a:schemeClr val="accent4">
                    <a:lumMod val="75000"/>
                  </a:schemeClr>
                </a:solidFill>
              </a:rPr>
              <a:t> </a:t>
            </a:r>
            <a:r>
              <a:rPr lang="en-US" dirty="0" err="1">
                <a:solidFill>
                  <a:schemeClr val="accent4">
                    <a:lumMod val="75000"/>
                  </a:schemeClr>
                </a:solidFill>
              </a:rPr>
              <a:t>portfellis</a:t>
            </a:r>
            <a:r>
              <a:rPr lang="en-US" dirty="0">
                <a:solidFill>
                  <a:schemeClr val="accent4">
                    <a:lumMod val="75000"/>
                  </a:schemeClr>
                </a:solidFill>
              </a:rPr>
              <a:t> </a:t>
            </a:r>
            <a:r>
              <a:rPr lang="en-US" dirty="0" err="1">
                <a:solidFill>
                  <a:schemeClr val="accent4">
                    <a:lumMod val="75000"/>
                  </a:schemeClr>
                </a:solidFill>
              </a:rPr>
              <a:t>vähemalt</a:t>
            </a:r>
            <a:r>
              <a:rPr lang="en-US" dirty="0">
                <a:solidFill>
                  <a:schemeClr val="accent4">
                    <a:lumMod val="75000"/>
                  </a:schemeClr>
                </a:solidFill>
              </a:rPr>
              <a:t> 50% 7 </a:t>
            </a:r>
            <a:r>
              <a:rPr lang="en-US" dirty="0" err="1">
                <a:solidFill>
                  <a:schemeClr val="accent4">
                    <a:lumMod val="75000"/>
                  </a:schemeClr>
                </a:solidFill>
              </a:rPr>
              <a:t>taseme</a:t>
            </a:r>
            <a:r>
              <a:rPr lang="en-US" dirty="0">
                <a:solidFill>
                  <a:schemeClr val="accent4">
                    <a:lumMod val="75000"/>
                  </a:schemeClr>
                </a:solidFill>
              </a:rPr>
              <a:t> </a:t>
            </a:r>
            <a:r>
              <a:rPr lang="en-US" dirty="0" err="1">
                <a:solidFill>
                  <a:schemeClr val="accent4">
                    <a:lumMod val="75000"/>
                  </a:schemeClr>
                </a:solidFill>
              </a:rPr>
              <a:t>objekte</a:t>
            </a:r>
            <a:r>
              <a:rPr lang="en-US" dirty="0">
                <a:solidFill>
                  <a:schemeClr val="accent4">
                    <a:lumMod val="75000"/>
                  </a:schemeClr>
                </a:solidFill>
              </a:rPr>
              <a:t>, 8 </a:t>
            </a:r>
            <a:r>
              <a:rPr lang="en-US" dirty="0" err="1">
                <a:solidFill>
                  <a:schemeClr val="accent4">
                    <a:lumMod val="75000"/>
                  </a:schemeClr>
                </a:solidFill>
              </a:rPr>
              <a:t>taseme</a:t>
            </a:r>
            <a:r>
              <a:rPr lang="en-US" dirty="0">
                <a:solidFill>
                  <a:schemeClr val="accent4">
                    <a:lumMod val="75000"/>
                  </a:schemeClr>
                </a:solidFill>
              </a:rPr>
              <a:t> </a:t>
            </a:r>
            <a:r>
              <a:rPr lang="en-US" dirty="0" err="1">
                <a:solidFill>
                  <a:schemeClr val="accent4">
                    <a:lumMod val="75000"/>
                  </a:schemeClr>
                </a:solidFill>
              </a:rPr>
              <a:t>taotlemisel</a:t>
            </a:r>
            <a:r>
              <a:rPr lang="en-US" dirty="0">
                <a:solidFill>
                  <a:schemeClr val="accent4">
                    <a:lumMod val="75000"/>
                  </a:schemeClr>
                </a:solidFill>
              </a:rPr>
              <a:t> </a:t>
            </a:r>
            <a:r>
              <a:rPr lang="en-US" dirty="0" err="1">
                <a:solidFill>
                  <a:schemeClr val="accent4">
                    <a:lumMod val="75000"/>
                  </a:schemeClr>
                </a:solidFill>
              </a:rPr>
              <a:t>vähemalt</a:t>
            </a:r>
            <a:r>
              <a:rPr lang="en-US" dirty="0">
                <a:solidFill>
                  <a:schemeClr val="accent4">
                    <a:lumMod val="75000"/>
                  </a:schemeClr>
                </a:solidFill>
              </a:rPr>
              <a:t> 30% 8 </a:t>
            </a:r>
            <a:r>
              <a:rPr lang="en-US" dirty="0" err="1">
                <a:solidFill>
                  <a:schemeClr val="accent4">
                    <a:lumMod val="75000"/>
                  </a:schemeClr>
                </a:solidFill>
              </a:rPr>
              <a:t>taseme</a:t>
            </a:r>
            <a:r>
              <a:rPr lang="en-US" dirty="0">
                <a:solidFill>
                  <a:schemeClr val="accent4">
                    <a:lumMod val="75000"/>
                  </a:schemeClr>
                </a:solidFill>
              </a:rPr>
              <a:t> </a:t>
            </a:r>
            <a:r>
              <a:rPr lang="en-US" dirty="0" err="1">
                <a:solidFill>
                  <a:schemeClr val="accent4">
                    <a:lumMod val="75000"/>
                  </a:schemeClr>
                </a:solidFill>
              </a:rPr>
              <a:t>objekte</a:t>
            </a:r>
            <a:r>
              <a:rPr lang="en-US" dirty="0">
                <a:solidFill>
                  <a:schemeClr val="accent4">
                    <a:lumMod val="75000"/>
                  </a:schemeClr>
                </a:solidFill>
              </a:rPr>
              <a:t>.</a:t>
            </a:r>
          </a:p>
          <a:p>
            <a:pPr lvl="1"/>
            <a:r>
              <a:rPr lang="en-US" dirty="0" err="1">
                <a:solidFill>
                  <a:schemeClr val="accent4">
                    <a:lumMod val="75000"/>
                  </a:schemeClr>
                </a:solidFill>
              </a:rPr>
              <a:t>Allkirjaõigusliku</a:t>
            </a:r>
            <a:r>
              <a:rPr lang="en-US" dirty="0">
                <a:solidFill>
                  <a:schemeClr val="accent4">
                    <a:lumMod val="75000"/>
                  </a:schemeClr>
                </a:solidFill>
              </a:rPr>
              <a:t> </a:t>
            </a:r>
            <a:r>
              <a:rPr lang="en-US" dirty="0" err="1">
                <a:solidFill>
                  <a:schemeClr val="accent4">
                    <a:lumMod val="75000"/>
                  </a:schemeClr>
                </a:solidFill>
              </a:rPr>
              <a:t>kutse</a:t>
            </a:r>
            <a:r>
              <a:rPr lang="en-US" dirty="0">
                <a:solidFill>
                  <a:schemeClr val="accent4">
                    <a:lumMod val="75000"/>
                  </a:schemeClr>
                </a:solidFill>
              </a:rPr>
              <a:t> </a:t>
            </a:r>
            <a:r>
              <a:rPr lang="en-US" dirty="0" err="1">
                <a:solidFill>
                  <a:schemeClr val="accent4">
                    <a:lumMod val="75000"/>
                  </a:schemeClr>
                </a:solidFill>
              </a:rPr>
              <a:t>taotlemisel</a:t>
            </a:r>
            <a:r>
              <a:rPr lang="en-US" dirty="0">
                <a:solidFill>
                  <a:schemeClr val="accent4">
                    <a:lumMod val="75000"/>
                  </a:schemeClr>
                </a:solidFill>
              </a:rPr>
              <a:t> (ka 6 </a:t>
            </a:r>
            <a:r>
              <a:rPr lang="en-US" dirty="0" err="1">
                <a:solidFill>
                  <a:schemeClr val="accent4">
                    <a:lumMod val="75000"/>
                  </a:schemeClr>
                </a:solidFill>
              </a:rPr>
              <a:t>tasemel</a:t>
            </a:r>
            <a:r>
              <a:rPr lang="en-US" dirty="0">
                <a:solidFill>
                  <a:schemeClr val="accent4">
                    <a:lumMod val="75000"/>
                  </a:schemeClr>
                </a:solidFill>
              </a:rPr>
              <a:t>) </a:t>
            </a:r>
            <a:r>
              <a:rPr lang="en-US" dirty="0" err="1">
                <a:solidFill>
                  <a:schemeClr val="accent4">
                    <a:lumMod val="75000"/>
                  </a:schemeClr>
                </a:solidFill>
              </a:rPr>
              <a:t>vähemalt</a:t>
            </a:r>
            <a:r>
              <a:rPr lang="en-US" dirty="0">
                <a:solidFill>
                  <a:schemeClr val="accent4">
                    <a:lumMod val="75000"/>
                  </a:schemeClr>
                </a:solidFill>
              </a:rPr>
              <a:t> 30% </a:t>
            </a:r>
            <a:r>
              <a:rPr lang="en-US" dirty="0" err="1">
                <a:solidFill>
                  <a:schemeClr val="accent4">
                    <a:lumMod val="75000"/>
                  </a:schemeClr>
                </a:solidFill>
              </a:rPr>
              <a:t>EhS</a:t>
            </a:r>
            <a:r>
              <a:rPr lang="en-US" dirty="0">
                <a:solidFill>
                  <a:schemeClr val="accent4">
                    <a:lumMod val="75000"/>
                  </a:schemeClr>
                </a:solidFill>
              </a:rPr>
              <a:t> </a:t>
            </a:r>
            <a:r>
              <a:rPr lang="en-US" dirty="0" err="1">
                <a:solidFill>
                  <a:schemeClr val="accent4">
                    <a:lumMod val="75000"/>
                  </a:schemeClr>
                </a:solidFill>
              </a:rPr>
              <a:t>järgi</a:t>
            </a:r>
            <a:r>
              <a:rPr lang="en-US" dirty="0">
                <a:solidFill>
                  <a:schemeClr val="accent4">
                    <a:lumMod val="75000"/>
                  </a:schemeClr>
                </a:solidFill>
              </a:rPr>
              <a:t> </a:t>
            </a:r>
            <a:r>
              <a:rPr lang="en-US" dirty="0" err="1">
                <a:solidFill>
                  <a:schemeClr val="accent4">
                    <a:lumMod val="75000"/>
                  </a:schemeClr>
                </a:solidFill>
              </a:rPr>
              <a:t>avalikult</a:t>
            </a:r>
            <a:r>
              <a:rPr lang="en-US" dirty="0">
                <a:solidFill>
                  <a:schemeClr val="accent4">
                    <a:lumMod val="75000"/>
                  </a:schemeClr>
                </a:solidFill>
              </a:rPr>
              <a:t> </a:t>
            </a:r>
            <a:r>
              <a:rPr lang="en-US" dirty="0" err="1">
                <a:solidFill>
                  <a:schemeClr val="accent4">
                    <a:lumMod val="75000"/>
                  </a:schemeClr>
                </a:solidFill>
              </a:rPr>
              <a:t>kasutatavatel</a:t>
            </a:r>
            <a:r>
              <a:rPr lang="en-US" dirty="0">
                <a:solidFill>
                  <a:schemeClr val="accent4">
                    <a:lumMod val="75000"/>
                  </a:schemeClr>
                </a:solidFill>
              </a:rPr>
              <a:t> </a:t>
            </a:r>
            <a:r>
              <a:rPr lang="en-US" dirty="0" err="1">
                <a:solidFill>
                  <a:schemeClr val="accent4">
                    <a:lumMod val="75000"/>
                  </a:schemeClr>
                </a:solidFill>
              </a:rPr>
              <a:t>teedel</a:t>
            </a:r>
            <a:endParaRPr lang="en-US" dirty="0">
              <a:solidFill>
                <a:schemeClr val="accent4">
                  <a:lumMod val="75000"/>
                </a:schemeClr>
              </a:solidFill>
            </a:endParaRPr>
          </a:p>
          <a:p>
            <a:pPr lvl="1"/>
            <a:r>
              <a:rPr lang="en-US" dirty="0" err="1">
                <a:solidFill>
                  <a:schemeClr val="accent4">
                    <a:lumMod val="75000"/>
                  </a:schemeClr>
                </a:solidFill>
              </a:rPr>
              <a:t>Projekti</a:t>
            </a:r>
            <a:r>
              <a:rPr lang="en-US" dirty="0">
                <a:solidFill>
                  <a:schemeClr val="accent4">
                    <a:lumMod val="75000"/>
                  </a:schemeClr>
                </a:solidFill>
              </a:rPr>
              <a:t> </a:t>
            </a:r>
            <a:r>
              <a:rPr lang="en-US" dirty="0" err="1">
                <a:solidFill>
                  <a:schemeClr val="accent4">
                    <a:lumMod val="75000"/>
                  </a:schemeClr>
                </a:solidFill>
              </a:rPr>
              <a:t>ekspertiisi</a:t>
            </a:r>
            <a:r>
              <a:rPr lang="en-US" dirty="0">
                <a:solidFill>
                  <a:schemeClr val="accent4">
                    <a:lumMod val="75000"/>
                  </a:schemeClr>
                </a:solidFill>
              </a:rPr>
              <a:t> ja tee/</a:t>
            </a:r>
            <a:r>
              <a:rPr lang="en-US" dirty="0" err="1">
                <a:solidFill>
                  <a:schemeClr val="accent4">
                    <a:lumMod val="75000"/>
                  </a:schemeClr>
                </a:solidFill>
              </a:rPr>
              <a:t>silla</a:t>
            </a:r>
            <a:r>
              <a:rPr lang="en-US" dirty="0">
                <a:solidFill>
                  <a:schemeClr val="accent4">
                    <a:lumMod val="75000"/>
                  </a:schemeClr>
                </a:solidFill>
              </a:rPr>
              <a:t> </a:t>
            </a:r>
            <a:r>
              <a:rPr lang="en-US" dirty="0" err="1">
                <a:solidFill>
                  <a:schemeClr val="accent4">
                    <a:lumMod val="75000"/>
                  </a:schemeClr>
                </a:solidFill>
              </a:rPr>
              <a:t>auditi</a:t>
            </a:r>
            <a:r>
              <a:rPr lang="en-US" dirty="0">
                <a:solidFill>
                  <a:schemeClr val="accent4">
                    <a:lumMod val="75000"/>
                  </a:schemeClr>
                </a:solidFill>
              </a:rPr>
              <a:t> </a:t>
            </a:r>
            <a:r>
              <a:rPr lang="en-US" dirty="0" err="1">
                <a:solidFill>
                  <a:schemeClr val="accent4">
                    <a:lumMod val="75000"/>
                  </a:schemeClr>
                </a:solidFill>
              </a:rPr>
              <a:t>alades</a:t>
            </a:r>
            <a:r>
              <a:rPr lang="en-US" dirty="0">
                <a:solidFill>
                  <a:schemeClr val="accent4">
                    <a:lumMod val="75000"/>
                  </a:schemeClr>
                </a:solidFill>
              </a:rPr>
              <a:t> </a:t>
            </a:r>
            <a:r>
              <a:rPr lang="en-US" dirty="0" err="1">
                <a:solidFill>
                  <a:schemeClr val="accent4">
                    <a:lumMod val="75000"/>
                  </a:schemeClr>
                </a:solidFill>
              </a:rPr>
              <a:t>vähemalt</a:t>
            </a:r>
            <a:r>
              <a:rPr lang="en-US" dirty="0">
                <a:solidFill>
                  <a:schemeClr val="accent4">
                    <a:lumMod val="75000"/>
                  </a:schemeClr>
                </a:solidFill>
              </a:rPr>
              <a:t> 7 </a:t>
            </a:r>
            <a:r>
              <a:rPr lang="en-US" dirty="0" err="1">
                <a:solidFill>
                  <a:schemeClr val="accent4">
                    <a:lumMod val="75000"/>
                  </a:schemeClr>
                </a:solidFill>
              </a:rPr>
              <a:t>tehtud</a:t>
            </a:r>
            <a:r>
              <a:rPr lang="en-US" dirty="0">
                <a:solidFill>
                  <a:schemeClr val="accent4">
                    <a:lumMod val="75000"/>
                  </a:schemeClr>
                </a:solidFill>
              </a:rPr>
              <a:t> </a:t>
            </a:r>
            <a:r>
              <a:rPr lang="en-US" dirty="0" err="1">
                <a:solidFill>
                  <a:schemeClr val="accent4">
                    <a:lumMod val="75000"/>
                  </a:schemeClr>
                </a:solidFill>
              </a:rPr>
              <a:t>ekspertiisi</a:t>
            </a:r>
            <a:r>
              <a:rPr lang="en-US" dirty="0">
                <a:solidFill>
                  <a:schemeClr val="accent4">
                    <a:lumMod val="75000"/>
                  </a:schemeClr>
                </a:solidFill>
              </a:rPr>
              <a:t>, </a:t>
            </a:r>
            <a:r>
              <a:rPr lang="en-US" dirty="0" err="1">
                <a:solidFill>
                  <a:schemeClr val="accent4">
                    <a:lumMod val="75000"/>
                  </a:schemeClr>
                </a:solidFill>
              </a:rPr>
              <a:t>auditit</a:t>
            </a:r>
            <a:r>
              <a:rPr lang="en-US" dirty="0">
                <a:solidFill>
                  <a:schemeClr val="accent4">
                    <a:lumMod val="75000"/>
                  </a:schemeClr>
                </a:solidFill>
              </a:rPr>
              <a:t> </a:t>
            </a:r>
            <a:r>
              <a:rPr lang="en-US" dirty="0" err="1">
                <a:solidFill>
                  <a:schemeClr val="accent4">
                    <a:lumMod val="75000"/>
                  </a:schemeClr>
                </a:solidFill>
              </a:rPr>
              <a:t>või</a:t>
            </a:r>
            <a:r>
              <a:rPr lang="en-US" dirty="0">
                <a:solidFill>
                  <a:schemeClr val="accent4">
                    <a:lumMod val="75000"/>
                  </a:schemeClr>
                </a:solidFill>
              </a:rPr>
              <a:t> </a:t>
            </a:r>
            <a:r>
              <a:rPr lang="en-US" dirty="0" err="1">
                <a:solidFill>
                  <a:schemeClr val="accent4">
                    <a:lumMod val="75000"/>
                  </a:schemeClr>
                </a:solidFill>
              </a:rPr>
              <a:t>juhendatud</a:t>
            </a:r>
            <a:r>
              <a:rPr lang="en-US" dirty="0">
                <a:solidFill>
                  <a:schemeClr val="accent4">
                    <a:lumMod val="75000"/>
                  </a:schemeClr>
                </a:solidFill>
              </a:rPr>
              <a:t> </a:t>
            </a:r>
            <a:r>
              <a:rPr lang="en-US" dirty="0" err="1">
                <a:solidFill>
                  <a:schemeClr val="accent4">
                    <a:lumMod val="75000"/>
                  </a:schemeClr>
                </a:solidFill>
              </a:rPr>
              <a:t>magistritööd</a:t>
            </a:r>
            <a:endParaRPr lang="en-US" dirty="0">
              <a:solidFill>
                <a:schemeClr val="accent4">
                  <a:lumMod val="75000"/>
                </a:schemeClr>
              </a:solidFill>
            </a:endParaRPr>
          </a:p>
          <a:p>
            <a:pPr lvl="1"/>
            <a:r>
              <a:rPr lang="en-US" dirty="0" err="1">
                <a:solidFill>
                  <a:schemeClr val="accent4">
                    <a:lumMod val="75000"/>
                  </a:schemeClr>
                </a:solidFill>
              </a:rPr>
              <a:t>Täiendõppena</a:t>
            </a:r>
            <a:r>
              <a:rPr lang="en-US" dirty="0">
                <a:solidFill>
                  <a:schemeClr val="accent4">
                    <a:lumMod val="75000"/>
                  </a:schemeClr>
                </a:solidFill>
              </a:rPr>
              <a:t> </a:t>
            </a:r>
            <a:r>
              <a:rPr lang="en-US" dirty="0" err="1">
                <a:solidFill>
                  <a:schemeClr val="accent4">
                    <a:lumMod val="75000"/>
                  </a:schemeClr>
                </a:solidFill>
              </a:rPr>
              <a:t>arvestatakse</a:t>
            </a:r>
            <a:r>
              <a:rPr lang="en-US" dirty="0">
                <a:solidFill>
                  <a:schemeClr val="accent4">
                    <a:lumMod val="75000"/>
                  </a:schemeClr>
                </a:solidFill>
              </a:rPr>
              <a:t> </a:t>
            </a:r>
            <a:r>
              <a:rPr lang="en-US" dirty="0" err="1">
                <a:solidFill>
                  <a:schemeClr val="accent4">
                    <a:lumMod val="75000"/>
                  </a:schemeClr>
                </a:solidFill>
              </a:rPr>
              <a:t>nii</a:t>
            </a:r>
            <a:r>
              <a:rPr lang="en-US" dirty="0">
                <a:solidFill>
                  <a:schemeClr val="accent4">
                    <a:lumMod val="75000"/>
                  </a:schemeClr>
                </a:solidFill>
              </a:rPr>
              <a:t> </a:t>
            </a:r>
            <a:r>
              <a:rPr lang="en-US" dirty="0" err="1">
                <a:solidFill>
                  <a:schemeClr val="accent4">
                    <a:lumMod val="75000"/>
                  </a:schemeClr>
                </a:solidFill>
              </a:rPr>
              <a:t>koolitust</a:t>
            </a:r>
            <a:r>
              <a:rPr lang="en-US" dirty="0">
                <a:solidFill>
                  <a:schemeClr val="accent4">
                    <a:lumMod val="75000"/>
                  </a:schemeClr>
                </a:solidFill>
              </a:rPr>
              <a:t>, </a:t>
            </a:r>
            <a:r>
              <a:rPr lang="en-US" dirty="0" err="1">
                <a:solidFill>
                  <a:schemeClr val="accent4">
                    <a:lumMod val="75000"/>
                  </a:schemeClr>
                </a:solidFill>
              </a:rPr>
              <a:t>konverentse</a:t>
            </a:r>
            <a:r>
              <a:rPr lang="en-US" dirty="0">
                <a:solidFill>
                  <a:schemeClr val="accent4">
                    <a:lumMod val="75000"/>
                  </a:schemeClr>
                </a:solidFill>
              </a:rPr>
              <a:t> </a:t>
            </a:r>
            <a:r>
              <a:rPr lang="en-US" dirty="0" err="1">
                <a:solidFill>
                  <a:schemeClr val="accent4">
                    <a:lumMod val="75000"/>
                  </a:schemeClr>
                </a:solidFill>
              </a:rPr>
              <a:t>kui</a:t>
            </a:r>
            <a:r>
              <a:rPr lang="en-US" dirty="0">
                <a:solidFill>
                  <a:schemeClr val="accent4">
                    <a:lumMod val="75000"/>
                  </a:schemeClr>
                </a:solidFill>
              </a:rPr>
              <a:t> ka </a:t>
            </a:r>
            <a:r>
              <a:rPr lang="en-US" dirty="0" err="1">
                <a:solidFill>
                  <a:schemeClr val="accent4">
                    <a:lumMod val="75000"/>
                  </a:schemeClr>
                </a:solidFill>
              </a:rPr>
              <a:t>kõrghariduse</a:t>
            </a:r>
            <a:r>
              <a:rPr lang="en-US" dirty="0">
                <a:solidFill>
                  <a:schemeClr val="accent4">
                    <a:lumMod val="75000"/>
                  </a:schemeClr>
                </a:solidFill>
              </a:rPr>
              <a:t> </a:t>
            </a:r>
            <a:r>
              <a:rPr lang="en-US" dirty="0" err="1">
                <a:solidFill>
                  <a:schemeClr val="accent4">
                    <a:lumMod val="75000"/>
                  </a:schemeClr>
                </a:solidFill>
              </a:rPr>
              <a:t>erinevate</a:t>
            </a:r>
            <a:r>
              <a:rPr lang="en-US" dirty="0">
                <a:solidFill>
                  <a:schemeClr val="accent4">
                    <a:lumMod val="75000"/>
                  </a:schemeClr>
                </a:solidFill>
              </a:rPr>
              <a:t> </a:t>
            </a:r>
            <a:r>
              <a:rPr lang="en-US" dirty="0" err="1">
                <a:solidFill>
                  <a:schemeClr val="accent4">
                    <a:lumMod val="75000"/>
                  </a:schemeClr>
                </a:solidFill>
              </a:rPr>
              <a:t>tasemete</a:t>
            </a:r>
            <a:r>
              <a:rPr lang="en-US" dirty="0">
                <a:solidFill>
                  <a:schemeClr val="accent4">
                    <a:lumMod val="75000"/>
                  </a:schemeClr>
                </a:solidFill>
              </a:rPr>
              <a:t> </a:t>
            </a:r>
            <a:r>
              <a:rPr lang="en-US" dirty="0" err="1">
                <a:solidFill>
                  <a:schemeClr val="accent4">
                    <a:lumMod val="75000"/>
                  </a:schemeClr>
                </a:solidFill>
              </a:rPr>
              <a:t>lõputööde</a:t>
            </a:r>
            <a:r>
              <a:rPr lang="en-US" dirty="0">
                <a:solidFill>
                  <a:schemeClr val="accent4">
                    <a:lumMod val="75000"/>
                  </a:schemeClr>
                </a:solidFill>
              </a:rPr>
              <a:t> </a:t>
            </a:r>
            <a:r>
              <a:rPr lang="en-US" dirty="0" err="1">
                <a:solidFill>
                  <a:schemeClr val="accent4">
                    <a:lumMod val="75000"/>
                  </a:schemeClr>
                </a:solidFill>
              </a:rPr>
              <a:t>juhendamist</a:t>
            </a:r>
            <a:endParaRPr lang="en-US" dirty="0">
              <a:solidFill>
                <a:schemeClr val="accent4">
                  <a:lumMod val="75000"/>
                </a:schemeClr>
              </a:solidFill>
            </a:endParaRPr>
          </a:p>
        </p:txBody>
      </p:sp>
    </p:spTree>
    <p:extLst>
      <p:ext uri="{BB962C8B-B14F-4D97-AF65-F5344CB8AC3E}">
        <p14:creationId xmlns:p14="http://schemas.microsoft.com/office/powerpoint/2010/main" val="36159060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9E3DDE-38FC-CEDB-967C-508E924CEBDF}"/>
              </a:ext>
            </a:extLst>
          </p:cNvPr>
          <p:cNvSpPr>
            <a:spLocks noGrp="1"/>
          </p:cNvSpPr>
          <p:nvPr>
            <p:ph type="title"/>
          </p:nvPr>
        </p:nvSpPr>
        <p:spPr/>
        <p:txBody>
          <a:bodyPr>
            <a:normAutofit/>
          </a:bodyPr>
          <a:lstStyle/>
          <a:p>
            <a:r>
              <a:rPr lang="en-US" dirty="0" err="1"/>
              <a:t>Millal</a:t>
            </a:r>
            <a:r>
              <a:rPr lang="en-US" dirty="0"/>
              <a:t> on </a:t>
            </a:r>
            <a:r>
              <a:rPr lang="en-US" dirty="0" err="1"/>
              <a:t>vajalik</a:t>
            </a:r>
            <a:r>
              <a:rPr lang="en-US" dirty="0"/>
              <a:t> </a:t>
            </a:r>
            <a:r>
              <a:rPr lang="en-US" dirty="0" err="1"/>
              <a:t>ekspertiis</a:t>
            </a:r>
            <a:r>
              <a:rPr lang="en-US" dirty="0"/>
              <a:t>?</a:t>
            </a:r>
            <a:br>
              <a:rPr lang="en-US" dirty="0"/>
            </a:br>
            <a:r>
              <a:rPr lang="fi-FI" sz="2000" dirty="0">
                <a:hlinkClick r:id="rId2"/>
              </a:rPr>
              <a:t>Nõuded ehitusprojekti ekspertiisile–Riigi Teataja</a:t>
            </a:r>
            <a:r>
              <a:rPr lang="fi-FI" sz="2000" dirty="0"/>
              <a:t> – määrus 62</a:t>
            </a:r>
            <a:endParaRPr lang="en-US" dirty="0"/>
          </a:p>
        </p:txBody>
      </p:sp>
      <p:sp>
        <p:nvSpPr>
          <p:cNvPr id="3" name="Content Placeholder 2">
            <a:extLst>
              <a:ext uri="{FF2B5EF4-FFF2-40B4-BE49-F238E27FC236}">
                <a16:creationId xmlns:a16="http://schemas.microsoft.com/office/drawing/2014/main" id="{1EF5FF24-F157-AEA6-555E-E6D875384C88}"/>
              </a:ext>
            </a:extLst>
          </p:cNvPr>
          <p:cNvSpPr>
            <a:spLocks noGrp="1"/>
          </p:cNvSpPr>
          <p:nvPr>
            <p:ph idx="1"/>
          </p:nvPr>
        </p:nvSpPr>
        <p:spPr/>
        <p:txBody>
          <a:bodyPr/>
          <a:lstStyle/>
          <a:p>
            <a:r>
              <a:rPr lang="en-US" dirty="0" err="1"/>
              <a:t>Kindlasti</a:t>
            </a:r>
            <a:r>
              <a:rPr lang="en-US" dirty="0"/>
              <a:t> </a:t>
            </a:r>
            <a:r>
              <a:rPr lang="en-US" dirty="0" err="1"/>
              <a:t>juhul</a:t>
            </a:r>
            <a:r>
              <a:rPr lang="en-US" dirty="0"/>
              <a:t>, </a:t>
            </a:r>
            <a:r>
              <a:rPr lang="en-US" dirty="0" err="1"/>
              <a:t>kui</a:t>
            </a:r>
            <a:r>
              <a:rPr lang="en-US" dirty="0"/>
              <a:t> </a:t>
            </a:r>
            <a:r>
              <a:rPr lang="en-US" dirty="0" err="1"/>
              <a:t>projekti</a:t>
            </a:r>
            <a:r>
              <a:rPr lang="en-US" dirty="0"/>
              <a:t> </a:t>
            </a:r>
            <a:r>
              <a:rPr lang="en-US" dirty="0" err="1"/>
              <a:t>ehk</a:t>
            </a:r>
            <a:r>
              <a:rPr lang="en-US" dirty="0"/>
              <a:t> </a:t>
            </a:r>
            <a:r>
              <a:rPr lang="en-US" dirty="0" err="1"/>
              <a:t>teetööde</a:t>
            </a:r>
            <a:r>
              <a:rPr lang="en-US" dirty="0"/>
              <a:t> </a:t>
            </a:r>
            <a:r>
              <a:rPr lang="en-US" dirty="0" err="1"/>
              <a:t>kirjelduse</a:t>
            </a:r>
            <a:r>
              <a:rPr lang="en-US" dirty="0"/>
              <a:t> on </a:t>
            </a:r>
            <a:r>
              <a:rPr lang="en-US" dirty="0" err="1"/>
              <a:t>koostanud</a:t>
            </a:r>
            <a:r>
              <a:rPr lang="en-US" dirty="0"/>
              <a:t> </a:t>
            </a:r>
            <a:r>
              <a:rPr lang="en-US" dirty="0" err="1"/>
              <a:t>isik</a:t>
            </a:r>
            <a:r>
              <a:rPr lang="en-US" dirty="0"/>
              <a:t>, </a:t>
            </a:r>
            <a:r>
              <a:rPr lang="en-US" dirty="0" err="1"/>
              <a:t>kel</a:t>
            </a:r>
            <a:r>
              <a:rPr lang="en-US" dirty="0"/>
              <a:t> </a:t>
            </a:r>
            <a:r>
              <a:rPr lang="en-US" dirty="0" err="1"/>
              <a:t>puudub</a:t>
            </a:r>
            <a:r>
              <a:rPr lang="en-US" dirty="0"/>
              <a:t> </a:t>
            </a:r>
            <a:r>
              <a:rPr lang="en-US" dirty="0" err="1"/>
              <a:t>vajalik</a:t>
            </a:r>
            <a:r>
              <a:rPr lang="en-US" dirty="0"/>
              <a:t> </a:t>
            </a:r>
            <a:r>
              <a:rPr lang="en-US" dirty="0" err="1"/>
              <a:t>vastav</a:t>
            </a:r>
            <a:r>
              <a:rPr lang="en-US" dirty="0"/>
              <a:t> </a:t>
            </a:r>
            <a:r>
              <a:rPr lang="en-US" dirty="0" err="1"/>
              <a:t>kutse</a:t>
            </a:r>
            <a:r>
              <a:rPr lang="en-US" dirty="0"/>
              <a:t> (</a:t>
            </a:r>
            <a:r>
              <a:rPr lang="en-US" dirty="0" err="1"/>
              <a:t>sellist</a:t>
            </a:r>
            <a:r>
              <a:rPr lang="en-US" dirty="0"/>
              <a:t> </a:t>
            </a:r>
            <a:r>
              <a:rPr lang="en-US" dirty="0" err="1"/>
              <a:t>olukorda</a:t>
            </a:r>
            <a:r>
              <a:rPr lang="en-US" dirty="0"/>
              <a:t> </a:t>
            </a:r>
            <a:r>
              <a:rPr lang="en-US" dirty="0" err="1"/>
              <a:t>ei</a:t>
            </a:r>
            <a:r>
              <a:rPr lang="en-US" dirty="0"/>
              <a:t> </a:t>
            </a:r>
            <a:r>
              <a:rPr lang="en-US" dirty="0" err="1"/>
              <a:t>tohiks</a:t>
            </a:r>
            <a:r>
              <a:rPr lang="en-US" dirty="0"/>
              <a:t> </a:t>
            </a:r>
            <a:r>
              <a:rPr lang="en-US" dirty="0" err="1"/>
              <a:t>esineda</a:t>
            </a:r>
            <a:r>
              <a:rPr lang="en-US" dirty="0"/>
              <a:t>, </a:t>
            </a:r>
            <a:r>
              <a:rPr lang="en-US" dirty="0" err="1"/>
              <a:t>kuid</a:t>
            </a:r>
            <a:r>
              <a:rPr lang="en-US" dirty="0"/>
              <a:t> </a:t>
            </a:r>
            <a:r>
              <a:rPr lang="en-US" dirty="0" err="1"/>
              <a:t>elu</a:t>
            </a:r>
            <a:r>
              <a:rPr lang="en-US" dirty="0"/>
              <a:t> on </a:t>
            </a:r>
            <a:r>
              <a:rPr lang="en-US" dirty="0" err="1"/>
              <a:t>keerulisem</a:t>
            </a:r>
            <a:r>
              <a:rPr lang="en-US" dirty="0"/>
              <a:t>)</a:t>
            </a:r>
          </a:p>
          <a:p>
            <a:r>
              <a:rPr lang="en-US" dirty="0" err="1"/>
              <a:t>Sildade</a:t>
            </a:r>
            <a:r>
              <a:rPr lang="en-US" dirty="0"/>
              <a:t> </a:t>
            </a:r>
            <a:r>
              <a:rPr lang="en-US" dirty="0" err="1"/>
              <a:t>puhul</a:t>
            </a:r>
            <a:r>
              <a:rPr lang="en-US" dirty="0"/>
              <a:t> </a:t>
            </a:r>
            <a:r>
              <a:rPr lang="en-US" dirty="0" err="1"/>
              <a:t>kohustuslik</a:t>
            </a:r>
            <a:r>
              <a:rPr lang="en-US" dirty="0"/>
              <a:t> – </a:t>
            </a:r>
            <a:r>
              <a:rPr lang="en-US" dirty="0" err="1"/>
              <a:t>uus</a:t>
            </a:r>
            <a:r>
              <a:rPr lang="en-US" dirty="0"/>
              <a:t> sild, </a:t>
            </a:r>
            <a:r>
              <a:rPr lang="en-US" dirty="0" err="1"/>
              <a:t>viadukt</a:t>
            </a:r>
            <a:r>
              <a:rPr lang="en-US" dirty="0"/>
              <a:t>, tunnel; </a:t>
            </a:r>
            <a:r>
              <a:rPr lang="en-US" dirty="0" err="1"/>
              <a:t>olemasoleva</a:t>
            </a:r>
            <a:r>
              <a:rPr lang="en-US" dirty="0"/>
              <a:t> </a:t>
            </a:r>
            <a:r>
              <a:rPr lang="en-US" dirty="0" err="1"/>
              <a:t>rekonstrueerimine</a:t>
            </a:r>
            <a:r>
              <a:rPr lang="en-US" dirty="0"/>
              <a:t> </a:t>
            </a:r>
            <a:r>
              <a:rPr lang="en-US" dirty="0" err="1"/>
              <a:t>kui</a:t>
            </a:r>
            <a:r>
              <a:rPr lang="en-US" dirty="0"/>
              <a:t> </a:t>
            </a:r>
            <a:r>
              <a:rPr lang="en-US" dirty="0" err="1"/>
              <a:t>muudetakse</a:t>
            </a:r>
            <a:r>
              <a:rPr lang="en-US" dirty="0"/>
              <a:t> </a:t>
            </a:r>
            <a:r>
              <a:rPr lang="en-US" dirty="0" err="1"/>
              <a:t>kande</a:t>
            </a:r>
            <a:r>
              <a:rPr lang="en-US" dirty="0"/>
              <a:t>- </a:t>
            </a:r>
            <a:r>
              <a:rPr lang="en-US" dirty="0" err="1"/>
              <a:t>või</a:t>
            </a:r>
            <a:r>
              <a:rPr lang="en-US" dirty="0"/>
              <a:t> </a:t>
            </a:r>
            <a:r>
              <a:rPr lang="en-US" dirty="0" err="1"/>
              <a:t>jäigastavaid</a:t>
            </a:r>
            <a:r>
              <a:rPr lang="en-US" dirty="0"/>
              <a:t> </a:t>
            </a:r>
            <a:r>
              <a:rPr lang="en-US" dirty="0" err="1"/>
              <a:t>konstruktsioone</a:t>
            </a:r>
            <a:endParaRPr lang="en-US" dirty="0"/>
          </a:p>
          <a:p>
            <a:r>
              <a:rPr lang="en-US" dirty="0" err="1"/>
              <a:t>Ekspert</a:t>
            </a:r>
            <a:r>
              <a:rPr lang="en-US" dirty="0"/>
              <a:t> ja </a:t>
            </a:r>
            <a:r>
              <a:rPr lang="en-US" dirty="0" err="1"/>
              <a:t>kaasatud</a:t>
            </a:r>
            <a:r>
              <a:rPr lang="en-US" dirty="0"/>
              <a:t> </a:t>
            </a:r>
            <a:r>
              <a:rPr lang="en-US" dirty="0" err="1"/>
              <a:t>pädev</a:t>
            </a:r>
            <a:r>
              <a:rPr lang="en-US" dirty="0"/>
              <a:t> </a:t>
            </a:r>
            <a:r>
              <a:rPr lang="en-US" dirty="0" err="1"/>
              <a:t>isik</a:t>
            </a:r>
            <a:r>
              <a:rPr lang="en-US" dirty="0"/>
              <a:t> </a:t>
            </a:r>
            <a:r>
              <a:rPr lang="en-US" dirty="0" err="1"/>
              <a:t>peavad</a:t>
            </a:r>
            <a:r>
              <a:rPr lang="en-US" dirty="0"/>
              <a:t> </a:t>
            </a:r>
            <a:r>
              <a:rPr lang="en-US" dirty="0" err="1"/>
              <a:t>kirjalikult</a:t>
            </a:r>
            <a:r>
              <a:rPr lang="en-US" dirty="0"/>
              <a:t> </a:t>
            </a:r>
            <a:r>
              <a:rPr lang="en-US" dirty="0" err="1"/>
              <a:t>tõendama</a:t>
            </a:r>
            <a:r>
              <a:rPr lang="en-US" dirty="0"/>
              <a:t> </a:t>
            </a:r>
            <a:r>
              <a:rPr lang="en-US" dirty="0" err="1"/>
              <a:t>oma</a:t>
            </a:r>
            <a:r>
              <a:rPr lang="en-US" dirty="0"/>
              <a:t> </a:t>
            </a:r>
            <a:r>
              <a:rPr lang="en-US" dirty="0" err="1"/>
              <a:t>sõltumatust</a:t>
            </a:r>
            <a:r>
              <a:rPr lang="en-US" dirty="0"/>
              <a:t> </a:t>
            </a:r>
            <a:r>
              <a:rPr lang="en-US" dirty="0" err="1"/>
              <a:t>projekteerijast</a:t>
            </a:r>
            <a:endParaRPr lang="en-US" dirty="0"/>
          </a:p>
          <a:p>
            <a:endParaRPr lang="en-US" dirty="0"/>
          </a:p>
        </p:txBody>
      </p:sp>
      <p:sp>
        <p:nvSpPr>
          <p:cNvPr id="4" name="Slide Number Placeholder 3">
            <a:extLst>
              <a:ext uri="{FF2B5EF4-FFF2-40B4-BE49-F238E27FC236}">
                <a16:creationId xmlns:a16="http://schemas.microsoft.com/office/drawing/2014/main" id="{ECC12B43-AA59-E6EB-AD5F-73CC659DDE2D}"/>
              </a:ext>
            </a:extLst>
          </p:cNvPr>
          <p:cNvSpPr>
            <a:spLocks noGrp="1"/>
          </p:cNvSpPr>
          <p:nvPr>
            <p:ph type="sldNum" sz="quarter" idx="12"/>
          </p:nvPr>
        </p:nvSpPr>
        <p:spPr/>
        <p:txBody>
          <a:bodyPr/>
          <a:lstStyle/>
          <a:p>
            <a:fld id="{A89FF1E2-3BA7-475C-A9AD-AEEAF9FE4269}" type="slidenum">
              <a:rPr lang="en-US" smtClean="0"/>
              <a:t>22</a:t>
            </a:fld>
            <a:endParaRPr lang="en-US"/>
          </a:p>
        </p:txBody>
      </p:sp>
    </p:spTree>
    <p:extLst>
      <p:ext uri="{BB962C8B-B14F-4D97-AF65-F5344CB8AC3E}">
        <p14:creationId xmlns:p14="http://schemas.microsoft.com/office/powerpoint/2010/main" val="41407869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B460FD-3892-2B53-F77C-546E871A7BCB}"/>
              </a:ext>
            </a:extLst>
          </p:cNvPr>
          <p:cNvSpPr>
            <a:spLocks noGrp="1"/>
          </p:cNvSpPr>
          <p:nvPr>
            <p:ph type="title"/>
          </p:nvPr>
        </p:nvSpPr>
        <p:spPr/>
        <p:txBody>
          <a:bodyPr/>
          <a:lstStyle/>
          <a:p>
            <a:r>
              <a:rPr lang="en-US" dirty="0"/>
              <a:t>Projekt</a:t>
            </a:r>
          </a:p>
        </p:txBody>
      </p:sp>
      <p:sp>
        <p:nvSpPr>
          <p:cNvPr id="3" name="Content Placeholder 2">
            <a:extLst>
              <a:ext uri="{FF2B5EF4-FFF2-40B4-BE49-F238E27FC236}">
                <a16:creationId xmlns:a16="http://schemas.microsoft.com/office/drawing/2014/main" id="{21C23E0A-652B-29C8-180E-FB2965436DED}"/>
              </a:ext>
            </a:extLst>
          </p:cNvPr>
          <p:cNvSpPr>
            <a:spLocks noGrp="1"/>
          </p:cNvSpPr>
          <p:nvPr>
            <p:ph idx="1"/>
          </p:nvPr>
        </p:nvSpPr>
        <p:spPr/>
        <p:txBody>
          <a:bodyPr>
            <a:normAutofit fontScale="92500"/>
          </a:bodyPr>
          <a:lstStyle/>
          <a:p>
            <a:r>
              <a:rPr lang="en-US" dirty="0"/>
              <a:t>Elame </a:t>
            </a:r>
            <a:r>
              <a:rPr lang="en-US" dirty="0" err="1"/>
              <a:t>projektipõhises</a:t>
            </a:r>
            <a:r>
              <a:rPr lang="en-US" dirty="0"/>
              <a:t> </a:t>
            </a:r>
            <a:r>
              <a:rPr lang="en-US" dirty="0" err="1"/>
              <a:t>keskkonnas</a:t>
            </a:r>
            <a:endParaRPr lang="en-US" dirty="0"/>
          </a:p>
          <a:p>
            <a:r>
              <a:rPr lang="en-US" dirty="0" err="1"/>
              <a:t>Eskiis</a:t>
            </a:r>
            <a:r>
              <a:rPr lang="en-US" dirty="0"/>
              <a:t> – </a:t>
            </a:r>
            <a:r>
              <a:rPr lang="en-US" dirty="0" err="1"/>
              <a:t>ei</a:t>
            </a:r>
            <a:r>
              <a:rPr lang="en-US" dirty="0"/>
              <a:t> ole </a:t>
            </a:r>
            <a:r>
              <a:rPr lang="en-US" dirty="0" err="1"/>
              <a:t>projekt</a:t>
            </a:r>
            <a:r>
              <a:rPr lang="en-US" dirty="0"/>
              <a:t>, </a:t>
            </a:r>
            <a:r>
              <a:rPr lang="en-US" dirty="0" err="1"/>
              <a:t>kasutatakse</a:t>
            </a:r>
            <a:r>
              <a:rPr lang="en-US" dirty="0"/>
              <a:t> </a:t>
            </a:r>
            <a:r>
              <a:rPr lang="en-US" dirty="0" err="1"/>
              <a:t>põhimõttelise</a:t>
            </a:r>
            <a:r>
              <a:rPr lang="en-US" dirty="0"/>
              <a:t> </a:t>
            </a:r>
            <a:r>
              <a:rPr lang="en-US" dirty="0" err="1"/>
              <a:t>lahenduse</a:t>
            </a:r>
            <a:r>
              <a:rPr lang="en-US" dirty="0"/>
              <a:t> </a:t>
            </a:r>
            <a:r>
              <a:rPr lang="en-US" dirty="0" err="1"/>
              <a:t>valikuks</a:t>
            </a:r>
            <a:endParaRPr lang="en-US" dirty="0"/>
          </a:p>
          <a:p>
            <a:r>
              <a:rPr lang="en-US" dirty="0"/>
              <a:t>EP = </a:t>
            </a:r>
            <a:r>
              <a:rPr lang="en-US" dirty="0" err="1"/>
              <a:t>Eelprojekt</a:t>
            </a:r>
            <a:r>
              <a:rPr lang="en-US" dirty="0"/>
              <a:t> – </a:t>
            </a:r>
            <a:r>
              <a:rPr lang="en-US" dirty="0" err="1"/>
              <a:t>vajalik</a:t>
            </a:r>
            <a:r>
              <a:rPr lang="en-US" dirty="0"/>
              <a:t> </a:t>
            </a:r>
            <a:r>
              <a:rPr lang="en-US" dirty="0" err="1"/>
              <a:t>lahenduse</a:t>
            </a:r>
            <a:r>
              <a:rPr lang="en-US" dirty="0"/>
              <a:t> </a:t>
            </a:r>
            <a:r>
              <a:rPr lang="en-US" dirty="0" err="1"/>
              <a:t>maavajaduse</a:t>
            </a:r>
            <a:r>
              <a:rPr lang="en-US" dirty="0"/>
              <a:t> ja </a:t>
            </a:r>
            <a:r>
              <a:rPr lang="en-US" dirty="0" err="1"/>
              <a:t>mahu</a:t>
            </a:r>
            <a:r>
              <a:rPr lang="en-US" dirty="0"/>
              <a:t> </a:t>
            </a:r>
            <a:r>
              <a:rPr lang="en-US" dirty="0" err="1"/>
              <a:t>hindamiseks</a:t>
            </a:r>
            <a:endParaRPr lang="en-US" dirty="0"/>
          </a:p>
          <a:p>
            <a:pPr lvl="1"/>
            <a:r>
              <a:rPr lang="en-US" dirty="0" err="1"/>
              <a:t>Üldehituses</a:t>
            </a:r>
            <a:r>
              <a:rPr lang="en-US" dirty="0"/>
              <a:t> </a:t>
            </a:r>
            <a:r>
              <a:rPr lang="en-US" dirty="0" err="1"/>
              <a:t>ehitusloa</a:t>
            </a:r>
            <a:r>
              <a:rPr lang="en-US" dirty="0"/>
              <a:t> </a:t>
            </a:r>
            <a:r>
              <a:rPr lang="en-US" dirty="0" err="1"/>
              <a:t>väljaandmiseks</a:t>
            </a:r>
            <a:r>
              <a:rPr lang="en-US" dirty="0"/>
              <a:t>, </a:t>
            </a:r>
            <a:r>
              <a:rPr lang="en-US" dirty="0" err="1"/>
              <a:t>teedes</a:t>
            </a:r>
            <a:r>
              <a:rPr lang="en-US" dirty="0"/>
              <a:t> </a:t>
            </a:r>
            <a:r>
              <a:rPr lang="en-US" dirty="0" err="1"/>
              <a:t>võib</a:t>
            </a:r>
            <a:r>
              <a:rPr lang="en-US" dirty="0"/>
              <a:t> olla P-E </a:t>
            </a:r>
            <a:r>
              <a:rPr lang="en-US" dirty="0" err="1"/>
              <a:t>hange</a:t>
            </a:r>
            <a:endParaRPr lang="en-US" dirty="0"/>
          </a:p>
          <a:p>
            <a:r>
              <a:rPr lang="en-US" dirty="0"/>
              <a:t>PP = </a:t>
            </a:r>
            <a:r>
              <a:rPr lang="en-US" dirty="0" err="1"/>
              <a:t>Põhiprojekt</a:t>
            </a:r>
            <a:r>
              <a:rPr lang="en-US" dirty="0"/>
              <a:t> – </a:t>
            </a:r>
            <a:r>
              <a:rPr lang="en-US" dirty="0" err="1"/>
              <a:t>vajalik</a:t>
            </a:r>
            <a:r>
              <a:rPr lang="en-US" dirty="0"/>
              <a:t> </a:t>
            </a:r>
            <a:r>
              <a:rPr lang="en-US" dirty="0" err="1"/>
              <a:t>ehituse</a:t>
            </a:r>
            <a:r>
              <a:rPr lang="en-US" dirty="0"/>
              <a:t> </a:t>
            </a:r>
            <a:r>
              <a:rPr lang="en-US" dirty="0" err="1"/>
              <a:t>alustamiseks</a:t>
            </a:r>
            <a:r>
              <a:rPr lang="en-US" dirty="0"/>
              <a:t>, ka </a:t>
            </a:r>
            <a:r>
              <a:rPr lang="en-US" dirty="0" err="1"/>
              <a:t>etapiviisiliselt</a:t>
            </a:r>
            <a:endParaRPr lang="en-US" dirty="0"/>
          </a:p>
          <a:p>
            <a:pPr lvl="1"/>
            <a:r>
              <a:rPr lang="en-US" dirty="0" err="1"/>
              <a:t>teedeehituses</a:t>
            </a:r>
            <a:r>
              <a:rPr lang="en-US" dirty="0"/>
              <a:t> </a:t>
            </a:r>
            <a:r>
              <a:rPr lang="en-US" dirty="0" err="1"/>
              <a:t>hanke</a:t>
            </a:r>
            <a:r>
              <a:rPr lang="en-US" dirty="0"/>
              <a:t> ja </a:t>
            </a:r>
            <a:r>
              <a:rPr lang="en-US" dirty="0" err="1"/>
              <a:t>ehitusloa</a:t>
            </a:r>
            <a:r>
              <a:rPr lang="en-US" dirty="0"/>
              <a:t> </a:t>
            </a:r>
            <a:r>
              <a:rPr lang="en-US" dirty="0" err="1"/>
              <a:t>aluseks</a:t>
            </a:r>
            <a:endParaRPr lang="en-US" dirty="0"/>
          </a:p>
          <a:p>
            <a:r>
              <a:rPr lang="en-US" dirty="0"/>
              <a:t>TP = </a:t>
            </a:r>
            <a:r>
              <a:rPr lang="en-US" dirty="0" err="1"/>
              <a:t>Tööprojekt</a:t>
            </a:r>
            <a:r>
              <a:rPr lang="en-US" dirty="0"/>
              <a:t> </a:t>
            </a:r>
          </a:p>
          <a:p>
            <a:pPr lvl="1"/>
            <a:r>
              <a:rPr lang="en-US" dirty="0" err="1"/>
              <a:t>reeglina</a:t>
            </a:r>
            <a:r>
              <a:rPr lang="en-US" dirty="0"/>
              <a:t> </a:t>
            </a:r>
            <a:r>
              <a:rPr lang="en-US" dirty="0" err="1"/>
              <a:t>ehitaja</a:t>
            </a:r>
            <a:r>
              <a:rPr lang="en-US" dirty="0"/>
              <a:t> </a:t>
            </a:r>
            <a:r>
              <a:rPr lang="en-US" dirty="0" err="1"/>
              <a:t>poolt</a:t>
            </a:r>
            <a:r>
              <a:rPr lang="en-US" dirty="0"/>
              <a:t> </a:t>
            </a:r>
            <a:r>
              <a:rPr lang="en-US" dirty="0" err="1"/>
              <a:t>tellitav</a:t>
            </a:r>
            <a:r>
              <a:rPr lang="en-US" dirty="0"/>
              <a:t>/</a:t>
            </a:r>
            <a:r>
              <a:rPr lang="en-US" dirty="0" err="1"/>
              <a:t>koostatav</a:t>
            </a:r>
            <a:r>
              <a:rPr lang="en-US" dirty="0"/>
              <a:t> project mis </a:t>
            </a:r>
            <a:r>
              <a:rPr lang="en-US" dirty="0" err="1"/>
              <a:t>täpsustab</a:t>
            </a:r>
            <a:r>
              <a:rPr lang="en-US" dirty="0"/>
              <a:t> </a:t>
            </a:r>
            <a:r>
              <a:rPr lang="en-US" dirty="0" err="1"/>
              <a:t>vaid</a:t>
            </a:r>
            <a:r>
              <a:rPr lang="en-US" dirty="0"/>
              <a:t> need detailed, </a:t>
            </a:r>
            <a:r>
              <a:rPr lang="en-US" dirty="0" err="1"/>
              <a:t>mida</a:t>
            </a:r>
            <a:r>
              <a:rPr lang="en-US" dirty="0"/>
              <a:t> PP </a:t>
            </a:r>
            <a:r>
              <a:rPr lang="en-US" dirty="0" err="1"/>
              <a:t>faasis</a:t>
            </a:r>
            <a:r>
              <a:rPr lang="en-US" dirty="0"/>
              <a:t> </a:t>
            </a:r>
            <a:r>
              <a:rPr lang="en-US" dirty="0" err="1"/>
              <a:t>ei</a:t>
            </a:r>
            <a:r>
              <a:rPr lang="en-US" dirty="0"/>
              <a:t> ole </a:t>
            </a:r>
            <a:r>
              <a:rPr lang="en-US" dirty="0" err="1"/>
              <a:t>piisavalt</a:t>
            </a:r>
            <a:r>
              <a:rPr lang="en-US" dirty="0"/>
              <a:t> </a:t>
            </a:r>
            <a:r>
              <a:rPr lang="en-US" dirty="0" err="1"/>
              <a:t>kirjeldatud</a:t>
            </a:r>
            <a:endParaRPr lang="en-US" dirty="0"/>
          </a:p>
        </p:txBody>
      </p:sp>
    </p:spTree>
    <p:extLst>
      <p:ext uri="{BB962C8B-B14F-4D97-AF65-F5344CB8AC3E}">
        <p14:creationId xmlns:p14="http://schemas.microsoft.com/office/powerpoint/2010/main" val="2730409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578F4F-D687-EAF8-13F0-5F6F964AF99A}"/>
              </a:ext>
            </a:extLst>
          </p:cNvPr>
          <p:cNvSpPr>
            <a:spLocks noGrp="1"/>
          </p:cNvSpPr>
          <p:nvPr>
            <p:ph type="title"/>
          </p:nvPr>
        </p:nvSpPr>
        <p:spPr/>
        <p:txBody>
          <a:bodyPr/>
          <a:lstStyle/>
          <a:p>
            <a:r>
              <a:rPr lang="en-US" dirty="0" err="1"/>
              <a:t>Millal</a:t>
            </a:r>
            <a:r>
              <a:rPr lang="en-US" dirty="0"/>
              <a:t> on </a:t>
            </a:r>
            <a:r>
              <a:rPr lang="en-US" dirty="0" err="1"/>
              <a:t>vajalik</a:t>
            </a:r>
            <a:r>
              <a:rPr lang="en-US" dirty="0"/>
              <a:t> LOA</a:t>
            </a:r>
            <a:br>
              <a:rPr lang="en-US" dirty="0"/>
            </a:br>
            <a:r>
              <a:rPr lang="en-US" sz="2400" dirty="0">
                <a:hlinkClick r:id="rId2"/>
              </a:rPr>
              <a:t>www.liiklusohutusaudit.ee</a:t>
            </a:r>
            <a:r>
              <a:rPr lang="en-US" sz="2400" dirty="0"/>
              <a:t> - </a:t>
            </a:r>
            <a:r>
              <a:rPr lang="en-US" sz="2400" dirty="0" err="1"/>
              <a:t>arutelukeskkond</a:t>
            </a:r>
            <a:endParaRPr lang="en-US" sz="2400" dirty="0"/>
          </a:p>
        </p:txBody>
      </p:sp>
      <p:sp>
        <p:nvSpPr>
          <p:cNvPr id="3" name="Content Placeholder 2">
            <a:extLst>
              <a:ext uri="{FF2B5EF4-FFF2-40B4-BE49-F238E27FC236}">
                <a16:creationId xmlns:a16="http://schemas.microsoft.com/office/drawing/2014/main" id="{41242E80-72E0-889C-17D7-B8485B9D7157}"/>
              </a:ext>
            </a:extLst>
          </p:cNvPr>
          <p:cNvSpPr>
            <a:spLocks noGrp="1"/>
          </p:cNvSpPr>
          <p:nvPr>
            <p:ph idx="1"/>
          </p:nvPr>
        </p:nvSpPr>
        <p:spPr>
          <a:xfrm>
            <a:off x="1468967" y="2133600"/>
            <a:ext cx="10426700" cy="3777622"/>
          </a:xfrm>
        </p:spPr>
        <p:txBody>
          <a:bodyPr/>
          <a:lstStyle/>
          <a:p>
            <a:r>
              <a:rPr lang="en-US" dirty="0" err="1"/>
              <a:t>EhS</a:t>
            </a:r>
            <a:r>
              <a:rPr lang="en-US" dirty="0"/>
              <a:t> §102 </a:t>
            </a:r>
            <a:r>
              <a:rPr lang="en-US" dirty="0" err="1"/>
              <a:t>järgi</a:t>
            </a:r>
            <a:r>
              <a:rPr lang="en-US" dirty="0"/>
              <a:t>, </a:t>
            </a:r>
            <a:r>
              <a:rPr lang="en-US" sz="2000" dirty="0" err="1"/>
              <a:t>kui</a:t>
            </a:r>
            <a:r>
              <a:rPr lang="en-US" sz="2000" dirty="0"/>
              <a:t> </a:t>
            </a:r>
            <a:r>
              <a:rPr lang="en-US" sz="2000" dirty="0" err="1"/>
              <a:t>kavandatakse</a:t>
            </a:r>
            <a:r>
              <a:rPr lang="en-US" sz="2000" dirty="0"/>
              <a:t> </a:t>
            </a:r>
            <a:r>
              <a:rPr lang="en-US" sz="2000" dirty="0" err="1"/>
              <a:t>uue</a:t>
            </a:r>
            <a:r>
              <a:rPr lang="en-US" sz="2000" dirty="0"/>
              <a:t> tee </a:t>
            </a:r>
            <a:r>
              <a:rPr lang="en-US" sz="2000" dirty="0" err="1"/>
              <a:t>ehitamist</a:t>
            </a:r>
            <a:r>
              <a:rPr lang="en-US" sz="2000" dirty="0"/>
              <a:t> </a:t>
            </a:r>
            <a:r>
              <a:rPr lang="en-US" sz="2000" dirty="0" err="1"/>
              <a:t>või</a:t>
            </a:r>
            <a:r>
              <a:rPr lang="en-US" sz="2000" dirty="0"/>
              <a:t> </a:t>
            </a:r>
            <a:r>
              <a:rPr lang="en-US" sz="2000" dirty="0" err="1"/>
              <a:t>olemasoleva</a:t>
            </a:r>
            <a:r>
              <a:rPr lang="en-US" sz="2000" dirty="0"/>
              <a:t> </a:t>
            </a:r>
            <a:r>
              <a:rPr lang="en-US" sz="2000" dirty="0" err="1"/>
              <a:t>teedevõrgu</a:t>
            </a:r>
            <a:r>
              <a:rPr lang="en-US" sz="2000" dirty="0"/>
              <a:t> </a:t>
            </a:r>
            <a:r>
              <a:rPr lang="en-US" sz="2000" dirty="0" err="1"/>
              <a:t>muutmist</a:t>
            </a:r>
            <a:r>
              <a:rPr lang="en-US" sz="2000" dirty="0"/>
              <a:t>, </a:t>
            </a:r>
            <a:r>
              <a:rPr lang="en-US" sz="2000" dirty="0" err="1"/>
              <a:t>millega</a:t>
            </a:r>
            <a:r>
              <a:rPr lang="en-US" sz="2000" dirty="0"/>
              <a:t> </a:t>
            </a:r>
            <a:r>
              <a:rPr lang="en-US" sz="2000" dirty="0" err="1"/>
              <a:t>kaasneb</a:t>
            </a:r>
            <a:r>
              <a:rPr lang="en-US" sz="2000" dirty="0"/>
              <a:t> </a:t>
            </a:r>
            <a:r>
              <a:rPr lang="en-US" sz="2000" dirty="0" err="1"/>
              <a:t>oluline</a:t>
            </a:r>
            <a:r>
              <a:rPr lang="en-US" sz="2000" dirty="0"/>
              <a:t> </a:t>
            </a:r>
            <a:r>
              <a:rPr lang="en-US" sz="2000" dirty="0" err="1"/>
              <a:t>mõju</a:t>
            </a:r>
            <a:r>
              <a:rPr lang="en-US" sz="2000" dirty="0"/>
              <a:t> </a:t>
            </a:r>
            <a:r>
              <a:rPr lang="en-US" sz="2000" dirty="0" err="1"/>
              <a:t>liiklusvoole</a:t>
            </a:r>
            <a:endParaRPr lang="en-US" sz="2000" dirty="0"/>
          </a:p>
          <a:p>
            <a:pPr marL="514350" indent="-514350">
              <a:buFont typeface="+mj-lt"/>
              <a:buAutoNum type="arabicPeriod"/>
            </a:pPr>
            <a:r>
              <a:rPr lang="en-US" dirty="0" err="1"/>
              <a:t>üleeuroopalise</a:t>
            </a:r>
            <a:r>
              <a:rPr lang="en-US" dirty="0"/>
              <a:t> </a:t>
            </a:r>
            <a:r>
              <a:rPr lang="en-US" dirty="0" err="1"/>
              <a:t>teedevõrgu</a:t>
            </a:r>
            <a:r>
              <a:rPr lang="en-US" dirty="0"/>
              <a:t> teel (TEN-T);</a:t>
            </a:r>
          </a:p>
          <a:p>
            <a:pPr marL="514350" indent="-514350">
              <a:buFont typeface="+mj-lt"/>
              <a:buAutoNum type="arabicPeriod"/>
            </a:pPr>
            <a:r>
              <a:rPr lang="en-US" dirty="0" err="1">
                <a:solidFill>
                  <a:srgbClr val="FF0000"/>
                </a:solidFill>
              </a:rPr>
              <a:t>kiirteel</a:t>
            </a:r>
            <a:r>
              <a:rPr lang="en-US" dirty="0"/>
              <a:t> ja </a:t>
            </a:r>
            <a:r>
              <a:rPr lang="en-US" dirty="0" err="1"/>
              <a:t>põhimaanteel</a:t>
            </a:r>
            <a:r>
              <a:rPr lang="en-US" dirty="0"/>
              <a:t>;</a:t>
            </a:r>
          </a:p>
          <a:p>
            <a:pPr marL="514350" indent="-514350">
              <a:buFont typeface="+mj-lt"/>
              <a:buAutoNum type="arabicPeriod"/>
            </a:pPr>
            <a:r>
              <a:rPr lang="en-US" dirty="0" err="1"/>
              <a:t>Euroopa</a:t>
            </a:r>
            <a:r>
              <a:rPr lang="en-US" dirty="0"/>
              <a:t> </a:t>
            </a:r>
            <a:r>
              <a:rPr lang="en-US" dirty="0" err="1"/>
              <a:t>Liidu</a:t>
            </a:r>
            <a:r>
              <a:rPr lang="en-US" dirty="0"/>
              <a:t> </a:t>
            </a:r>
            <a:r>
              <a:rPr lang="en-US" dirty="0" err="1"/>
              <a:t>vahendite</a:t>
            </a:r>
            <a:r>
              <a:rPr lang="en-US" dirty="0"/>
              <a:t> </a:t>
            </a:r>
            <a:r>
              <a:rPr lang="en-US" dirty="0" err="1"/>
              <a:t>abil</a:t>
            </a:r>
            <a:r>
              <a:rPr lang="en-US" dirty="0"/>
              <a:t> </a:t>
            </a:r>
            <a:r>
              <a:rPr lang="en-US" dirty="0" err="1"/>
              <a:t>ehitatud</a:t>
            </a:r>
            <a:r>
              <a:rPr lang="en-US" dirty="0"/>
              <a:t> </a:t>
            </a:r>
            <a:r>
              <a:rPr lang="en-US" dirty="0" err="1"/>
              <a:t>avalikult</a:t>
            </a:r>
            <a:r>
              <a:rPr lang="en-US" dirty="0"/>
              <a:t> </a:t>
            </a:r>
            <a:r>
              <a:rPr lang="en-US" dirty="0" err="1"/>
              <a:t>kasutataval</a:t>
            </a:r>
            <a:r>
              <a:rPr lang="en-US" dirty="0"/>
              <a:t> </a:t>
            </a:r>
            <a:r>
              <a:rPr lang="en-US" dirty="0" err="1"/>
              <a:t>maanteel</a:t>
            </a:r>
            <a:r>
              <a:rPr lang="en-US" dirty="0"/>
              <a:t>, </a:t>
            </a:r>
            <a:r>
              <a:rPr lang="en-US" dirty="0" err="1"/>
              <a:t>välja</a:t>
            </a:r>
            <a:r>
              <a:rPr lang="en-US" dirty="0"/>
              <a:t> </a:t>
            </a:r>
            <a:r>
              <a:rPr lang="en-US" dirty="0" err="1"/>
              <a:t>arvatud</a:t>
            </a:r>
            <a:r>
              <a:rPr lang="en-US" dirty="0"/>
              <a:t> </a:t>
            </a:r>
            <a:r>
              <a:rPr lang="en-US" dirty="0" err="1"/>
              <a:t>kinnistu</a:t>
            </a:r>
            <a:r>
              <a:rPr lang="en-US" dirty="0"/>
              <a:t> </a:t>
            </a:r>
            <a:r>
              <a:rPr lang="en-US" dirty="0" err="1"/>
              <a:t>juurdepääsuteel</a:t>
            </a:r>
            <a:r>
              <a:rPr lang="en-US" dirty="0"/>
              <a:t>, </a:t>
            </a:r>
            <a:r>
              <a:rPr lang="en-US" dirty="0" err="1"/>
              <a:t>kõnniteel</a:t>
            </a:r>
            <a:r>
              <a:rPr lang="en-US" dirty="0"/>
              <a:t>, </a:t>
            </a:r>
            <a:r>
              <a:rPr lang="en-US" dirty="0" err="1"/>
              <a:t>jalgteel</a:t>
            </a:r>
            <a:r>
              <a:rPr lang="en-US" dirty="0"/>
              <a:t>, </a:t>
            </a:r>
            <a:r>
              <a:rPr lang="en-US" dirty="0" err="1"/>
              <a:t>jalgrattateel</a:t>
            </a:r>
            <a:r>
              <a:rPr lang="en-US" dirty="0"/>
              <a:t> </a:t>
            </a:r>
            <a:r>
              <a:rPr lang="en-US" dirty="0" err="1"/>
              <a:t>ning</a:t>
            </a:r>
            <a:r>
              <a:rPr lang="en-US" dirty="0"/>
              <a:t> </a:t>
            </a:r>
            <a:r>
              <a:rPr lang="en-US" dirty="0" err="1"/>
              <a:t>jalgratta</a:t>
            </a:r>
            <a:r>
              <a:rPr lang="en-US" dirty="0"/>
              <a:t>- ja </a:t>
            </a:r>
            <a:r>
              <a:rPr lang="en-US" dirty="0" err="1"/>
              <a:t>jalgteel</a:t>
            </a:r>
            <a:r>
              <a:rPr lang="en-US" dirty="0"/>
              <a:t>.</a:t>
            </a:r>
          </a:p>
          <a:p>
            <a:pPr marL="0" indent="0">
              <a:buNone/>
            </a:pPr>
            <a:r>
              <a:rPr lang="en-US" dirty="0" err="1"/>
              <a:t>Auditeeritakse</a:t>
            </a:r>
            <a:r>
              <a:rPr lang="en-US" dirty="0"/>
              <a:t> 4*  EP, PP, </a:t>
            </a:r>
            <a:r>
              <a:rPr lang="en-US" dirty="0" err="1"/>
              <a:t>valmis</a:t>
            </a:r>
            <a:r>
              <a:rPr lang="en-US" dirty="0"/>
              <a:t> tee </a:t>
            </a:r>
            <a:r>
              <a:rPr lang="en-US" dirty="0" err="1"/>
              <a:t>enne</a:t>
            </a:r>
            <a:r>
              <a:rPr lang="en-US" dirty="0"/>
              <a:t> </a:t>
            </a:r>
            <a:r>
              <a:rPr lang="en-US" dirty="0" err="1"/>
              <a:t>avamist</a:t>
            </a:r>
            <a:r>
              <a:rPr lang="en-US" dirty="0"/>
              <a:t> ja </a:t>
            </a:r>
            <a:r>
              <a:rPr lang="en-US" dirty="0" err="1"/>
              <a:t>pärast</a:t>
            </a:r>
            <a:endParaRPr lang="en-US" dirty="0"/>
          </a:p>
          <a:p>
            <a:pPr marL="0" indent="0">
              <a:buNone/>
            </a:pPr>
            <a:endParaRPr lang="en-US" dirty="0"/>
          </a:p>
        </p:txBody>
      </p:sp>
      <p:sp>
        <p:nvSpPr>
          <p:cNvPr id="4" name="Date Placeholder 3">
            <a:extLst>
              <a:ext uri="{FF2B5EF4-FFF2-40B4-BE49-F238E27FC236}">
                <a16:creationId xmlns:a16="http://schemas.microsoft.com/office/drawing/2014/main" id="{27B0E9CD-78DD-4CF3-D833-3C6C81986EE3}"/>
              </a:ext>
            </a:extLst>
          </p:cNvPr>
          <p:cNvSpPr>
            <a:spLocks noGrp="1"/>
          </p:cNvSpPr>
          <p:nvPr>
            <p:ph type="dt" sz="half" idx="10"/>
          </p:nvPr>
        </p:nvSpPr>
        <p:spPr/>
        <p:txBody>
          <a:bodyPr/>
          <a:lstStyle/>
          <a:p>
            <a:fld id="{507B6E23-E8B6-43EE-AE20-6B60AFC2A38A}" type="datetime1">
              <a:rPr lang="en-US" smtClean="0"/>
              <a:t>8/31/2026</a:t>
            </a:fld>
            <a:endParaRPr lang="en-US" dirty="0"/>
          </a:p>
        </p:txBody>
      </p:sp>
    </p:spTree>
    <p:extLst>
      <p:ext uri="{BB962C8B-B14F-4D97-AF65-F5344CB8AC3E}">
        <p14:creationId xmlns:p14="http://schemas.microsoft.com/office/powerpoint/2010/main" val="24723652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3F0465-0031-A4E2-EBD4-073DBBF75E4A}"/>
            </a:ext>
          </a:extLst>
        </p:cNvPr>
        <p:cNvGrpSpPr/>
        <p:nvPr/>
      </p:nvGrpSpPr>
      <p:grpSpPr>
        <a:xfrm>
          <a:off x="0" y="0"/>
          <a:ext cx="0" cy="0"/>
          <a:chOff x="0" y="0"/>
          <a:chExt cx="0" cy="0"/>
        </a:xfrm>
      </p:grpSpPr>
      <p:grpSp>
        <p:nvGrpSpPr>
          <p:cNvPr id="3" name="Group 2">
            <a:extLst>
              <a:ext uri="{FF2B5EF4-FFF2-40B4-BE49-F238E27FC236}">
                <a16:creationId xmlns:a16="http://schemas.microsoft.com/office/drawing/2014/main" id="{EFF1E421-421E-30B8-18AF-94BE9BE62967}"/>
              </a:ext>
            </a:extLst>
          </p:cNvPr>
          <p:cNvGrpSpPr/>
          <p:nvPr/>
        </p:nvGrpSpPr>
        <p:grpSpPr>
          <a:xfrm>
            <a:off x="-1" y="2174540"/>
            <a:ext cx="12192000" cy="4899360"/>
            <a:chOff x="-1" y="1958640"/>
            <a:chExt cx="12192000" cy="4899360"/>
          </a:xfrm>
        </p:grpSpPr>
        <p:sp>
          <p:nvSpPr>
            <p:cNvPr id="10" name="Freeform 9">
              <a:extLst>
                <a:ext uri="{FF2B5EF4-FFF2-40B4-BE49-F238E27FC236}">
                  <a16:creationId xmlns:a16="http://schemas.microsoft.com/office/drawing/2014/main" id="{33E7EA19-ED9A-7C68-9B83-9564FACBA71F}"/>
                </a:ext>
              </a:extLst>
            </p:cNvPr>
            <p:cNvSpPr/>
            <p:nvPr/>
          </p:nvSpPr>
          <p:spPr>
            <a:xfrm>
              <a:off x="-1" y="3312687"/>
              <a:ext cx="12192000" cy="3545313"/>
            </a:xfrm>
            <a:custGeom>
              <a:avLst/>
              <a:gdLst>
                <a:gd name="connsiteX0" fmla="*/ 986101 w 12192000"/>
                <a:gd name="connsiteY0" fmla="*/ 0 h 3545313"/>
                <a:gd name="connsiteX1" fmla="*/ 12192000 w 12192000"/>
                <a:gd name="connsiteY1" fmla="*/ 0 h 3545313"/>
                <a:gd name="connsiteX2" fmla="*/ 12192000 w 12192000"/>
                <a:gd name="connsiteY2" fmla="*/ 510802 h 3545313"/>
                <a:gd name="connsiteX3" fmla="*/ 12192000 w 12192000"/>
                <a:gd name="connsiteY3" fmla="*/ 1543258 h 3545313"/>
                <a:gd name="connsiteX4" fmla="*/ 12192000 w 12192000"/>
                <a:gd name="connsiteY4" fmla="*/ 3545313 h 3545313"/>
                <a:gd name="connsiteX5" fmla="*/ 986101 w 12192000"/>
                <a:gd name="connsiteY5" fmla="*/ 3545313 h 3545313"/>
                <a:gd name="connsiteX6" fmla="*/ 475299 w 12192000"/>
                <a:gd name="connsiteY6" fmla="*/ 3545313 h 3545313"/>
                <a:gd name="connsiteX7" fmla="*/ 0 w 12192000"/>
                <a:gd name="connsiteY7" fmla="*/ 3545313 h 3545313"/>
                <a:gd name="connsiteX8" fmla="*/ 0 w 12192000"/>
                <a:gd name="connsiteY8" fmla="*/ 1543258 h 3545313"/>
                <a:gd name="connsiteX9" fmla="*/ 475299 w 12192000"/>
                <a:gd name="connsiteY9" fmla="*/ 1543258 h 3545313"/>
                <a:gd name="connsiteX10" fmla="*/ 475299 w 12192000"/>
                <a:gd name="connsiteY10" fmla="*/ 510802 h 3545313"/>
                <a:gd name="connsiteX11" fmla="*/ 986101 w 12192000"/>
                <a:gd name="connsiteY11" fmla="*/ 510802 h 3545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3545313">
                  <a:moveTo>
                    <a:pt x="986101" y="0"/>
                  </a:moveTo>
                  <a:lnTo>
                    <a:pt x="12192000" y="0"/>
                  </a:lnTo>
                  <a:lnTo>
                    <a:pt x="12192000" y="510802"/>
                  </a:lnTo>
                  <a:lnTo>
                    <a:pt x="12192000" y="1543258"/>
                  </a:lnTo>
                  <a:lnTo>
                    <a:pt x="12192000" y="3545313"/>
                  </a:lnTo>
                  <a:lnTo>
                    <a:pt x="986101" y="3545313"/>
                  </a:lnTo>
                  <a:lnTo>
                    <a:pt x="475299" y="3545313"/>
                  </a:lnTo>
                  <a:lnTo>
                    <a:pt x="0" y="3545313"/>
                  </a:lnTo>
                  <a:lnTo>
                    <a:pt x="0" y="1543258"/>
                  </a:lnTo>
                  <a:lnTo>
                    <a:pt x="475299" y="1543258"/>
                  </a:lnTo>
                  <a:lnTo>
                    <a:pt x="475299" y="510802"/>
                  </a:lnTo>
                  <a:lnTo>
                    <a:pt x="986101" y="51080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4" name="Picture 3">
              <a:extLst>
                <a:ext uri="{FF2B5EF4-FFF2-40B4-BE49-F238E27FC236}">
                  <a16:creationId xmlns:a16="http://schemas.microsoft.com/office/drawing/2014/main" id="{5EAD819B-C095-0C33-0441-91EA3BDB0247}"/>
                </a:ext>
              </a:extLst>
            </p:cNvPr>
            <p:cNvPicPr>
              <a:picLocks noChangeAspect="1"/>
            </p:cNvPicPr>
            <p:nvPr/>
          </p:nvPicPr>
          <p:blipFill>
            <a:blip r:embed="rId3"/>
            <a:stretch>
              <a:fillRect/>
            </a:stretch>
          </p:blipFill>
          <p:spPr>
            <a:xfrm>
              <a:off x="8677555" y="1958640"/>
              <a:ext cx="2447645" cy="1370681"/>
            </a:xfrm>
            <a:prstGeom prst="rect">
              <a:avLst/>
            </a:prstGeom>
          </p:spPr>
        </p:pic>
      </p:grpSp>
      <p:sp>
        <p:nvSpPr>
          <p:cNvPr id="9" name="Teksti kohatäide 4">
            <a:extLst>
              <a:ext uri="{FF2B5EF4-FFF2-40B4-BE49-F238E27FC236}">
                <a16:creationId xmlns:a16="http://schemas.microsoft.com/office/drawing/2014/main" id="{6EA42332-A61E-0191-5F12-4C12BAD96E51}"/>
              </a:ext>
            </a:extLst>
          </p:cNvPr>
          <p:cNvSpPr txBox="1">
            <a:spLocks/>
          </p:cNvSpPr>
          <p:nvPr/>
        </p:nvSpPr>
        <p:spPr>
          <a:xfrm>
            <a:off x="953640" y="4814930"/>
            <a:ext cx="6927167" cy="348829"/>
          </a:xfrm>
          <a:prstGeom prst="rect">
            <a:avLst/>
          </a:prstGeom>
        </p:spPr>
        <p:txBody>
          <a:bodyPr lIns="0" tIns="0" rIns="0" bIns="0">
            <a:noAutofit/>
          </a:bodyPr>
          <a:lstStyle>
            <a:lvl1pPr marL="0" marR="0" indent="0" algn="l" defTabSz="914400" rtl="0" eaLnBrk="1" fontAlgn="auto" latinLnBrk="0" hangingPunct="1">
              <a:lnSpc>
                <a:spcPct val="90000"/>
              </a:lnSpc>
              <a:spcBef>
                <a:spcPts val="1000"/>
              </a:spcBef>
              <a:spcAft>
                <a:spcPts val="0"/>
              </a:spcAft>
              <a:buClrTx/>
              <a:buSzTx/>
              <a:buFont typeface="Arial"/>
              <a:buNone/>
              <a:tabLst/>
              <a:defRPr sz="3200" b="1" i="0" kern="1200" cap="all" baseline="0">
                <a:solidFill>
                  <a:schemeClr val="accent3"/>
                </a:solidFill>
                <a:latin typeface="Verdana" charset="0"/>
                <a:ea typeface="+mn-ea"/>
                <a:cs typeface="+mn-cs"/>
              </a:defRPr>
            </a:lvl1pPr>
            <a:lvl2pPr marL="685800" indent="-228600" algn="l" rtl="0" eaLnBrk="1" fontAlgn="base" hangingPunct="1">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l" rtl="0" eaLnBrk="1" fontAlgn="base" hangingPunct="1">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altLang="en-US" sz="2900" dirty="0" err="1">
                <a:solidFill>
                  <a:schemeClr val="tx2"/>
                </a:solidFill>
                <a:latin typeface="+mj-lt"/>
              </a:rPr>
              <a:t>Normatiivbaas</a:t>
            </a:r>
            <a:endParaRPr lang="en-US" altLang="en-US" sz="2900" dirty="0">
              <a:solidFill>
                <a:schemeClr val="accent1"/>
              </a:solidFill>
              <a:latin typeface="+mn-lt"/>
            </a:endParaRPr>
          </a:p>
        </p:txBody>
      </p:sp>
      <p:pic>
        <p:nvPicPr>
          <p:cNvPr id="6" name="Picture 5">
            <a:extLst>
              <a:ext uri="{FF2B5EF4-FFF2-40B4-BE49-F238E27FC236}">
                <a16:creationId xmlns:a16="http://schemas.microsoft.com/office/drawing/2014/main" id="{7A4F7F36-18FC-37EA-D51A-B34DD8EA63AF}"/>
              </a:ext>
            </a:extLst>
          </p:cNvPr>
          <p:cNvPicPr>
            <a:picLocks noChangeAspect="1"/>
          </p:cNvPicPr>
          <p:nvPr/>
        </p:nvPicPr>
        <p:blipFill>
          <a:blip r:embed="rId4"/>
          <a:stretch>
            <a:fillRect/>
          </a:stretch>
        </p:blipFill>
        <p:spPr>
          <a:xfrm>
            <a:off x="-1" y="0"/>
            <a:ext cx="12192000" cy="1563077"/>
          </a:xfrm>
          <a:prstGeom prst="rect">
            <a:avLst/>
          </a:prstGeom>
        </p:spPr>
      </p:pic>
      <p:pic>
        <p:nvPicPr>
          <p:cNvPr id="8" name="Picture 7">
            <a:extLst>
              <a:ext uri="{FF2B5EF4-FFF2-40B4-BE49-F238E27FC236}">
                <a16:creationId xmlns:a16="http://schemas.microsoft.com/office/drawing/2014/main" id="{61187176-9B2E-9E90-0B60-EB5AC7F9AD58}"/>
              </a:ext>
            </a:extLst>
          </p:cNvPr>
          <p:cNvPicPr>
            <a:picLocks noChangeAspect="1"/>
          </p:cNvPicPr>
          <p:nvPr/>
        </p:nvPicPr>
        <p:blipFill>
          <a:blip r:embed="rId5"/>
          <a:stretch>
            <a:fillRect/>
          </a:stretch>
        </p:blipFill>
        <p:spPr>
          <a:xfrm>
            <a:off x="0" y="1563078"/>
            <a:ext cx="7451380" cy="1749609"/>
          </a:xfrm>
          <a:prstGeom prst="rect">
            <a:avLst/>
          </a:prstGeom>
        </p:spPr>
      </p:pic>
      <p:pic>
        <p:nvPicPr>
          <p:cNvPr id="12" name="Picture 11">
            <a:extLst>
              <a:ext uri="{FF2B5EF4-FFF2-40B4-BE49-F238E27FC236}">
                <a16:creationId xmlns:a16="http://schemas.microsoft.com/office/drawing/2014/main" id="{839AFAE5-994B-7B66-16A3-B99B1280A78C}"/>
              </a:ext>
            </a:extLst>
          </p:cNvPr>
          <p:cNvPicPr>
            <a:picLocks noChangeAspect="1"/>
          </p:cNvPicPr>
          <p:nvPr/>
        </p:nvPicPr>
        <p:blipFill>
          <a:blip r:embed="rId6"/>
          <a:stretch>
            <a:fillRect/>
          </a:stretch>
        </p:blipFill>
        <p:spPr>
          <a:xfrm>
            <a:off x="7451380" y="1563078"/>
            <a:ext cx="4740619" cy="2350391"/>
          </a:xfrm>
          <a:prstGeom prst="rect">
            <a:avLst/>
          </a:prstGeom>
        </p:spPr>
      </p:pic>
      <p:pic>
        <p:nvPicPr>
          <p:cNvPr id="16" name="Picture 15">
            <a:extLst>
              <a:ext uri="{FF2B5EF4-FFF2-40B4-BE49-F238E27FC236}">
                <a16:creationId xmlns:a16="http://schemas.microsoft.com/office/drawing/2014/main" id="{8C21B9C0-1119-0B51-2A8C-073725E63280}"/>
              </a:ext>
            </a:extLst>
          </p:cNvPr>
          <p:cNvPicPr>
            <a:picLocks noChangeAspect="1"/>
          </p:cNvPicPr>
          <p:nvPr/>
        </p:nvPicPr>
        <p:blipFill>
          <a:blip r:embed="rId7"/>
          <a:stretch>
            <a:fillRect/>
          </a:stretch>
        </p:blipFill>
        <p:spPr>
          <a:xfrm>
            <a:off x="7451379" y="4323521"/>
            <a:ext cx="4740620" cy="1942801"/>
          </a:xfrm>
          <a:prstGeom prst="rect">
            <a:avLst/>
          </a:prstGeom>
        </p:spPr>
      </p:pic>
    </p:spTree>
    <p:extLst>
      <p:ext uri="{BB962C8B-B14F-4D97-AF65-F5344CB8AC3E}">
        <p14:creationId xmlns:p14="http://schemas.microsoft.com/office/powerpoint/2010/main" val="14174928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82A48C-248A-0370-3D05-7943551B6B8F}"/>
              </a:ext>
            </a:extLst>
          </p:cNvPr>
          <p:cNvSpPr>
            <a:spLocks noGrp="1"/>
          </p:cNvSpPr>
          <p:nvPr>
            <p:ph type="title"/>
          </p:nvPr>
        </p:nvSpPr>
        <p:spPr/>
        <p:txBody>
          <a:bodyPr/>
          <a:lstStyle/>
          <a:p>
            <a:r>
              <a:rPr lang="en-US" dirty="0" err="1"/>
              <a:t>Normatiivbaas</a:t>
            </a:r>
            <a:endParaRPr lang="en-US" dirty="0"/>
          </a:p>
        </p:txBody>
      </p:sp>
      <p:sp>
        <p:nvSpPr>
          <p:cNvPr id="3" name="Content Placeholder 2">
            <a:extLst>
              <a:ext uri="{FF2B5EF4-FFF2-40B4-BE49-F238E27FC236}">
                <a16:creationId xmlns:a16="http://schemas.microsoft.com/office/drawing/2014/main" id="{C65FEF2D-14EE-97FE-2667-42B4A182DB99}"/>
              </a:ext>
            </a:extLst>
          </p:cNvPr>
          <p:cNvSpPr>
            <a:spLocks noGrp="1"/>
          </p:cNvSpPr>
          <p:nvPr>
            <p:ph idx="1"/>
          </p:nvPr>
        </p:nvSpPr>
        <p:spPr>
          <a:xfrm>
            <a:off x="1926167" y="2133600"/>
            <a:ext cx="9578445" cy="3777622"/>
          </a:xfrm>
        </p:spPr>
        <p:txBody>
          <a:bodyPr>
            <a:normAutofit lnSpcReduction="10000"/>
          </a:bodyPr>
          <a:lstStyle/>
          <a:p>
            <a:r>
              <a:rPr lang="en-US" dirty="0" err="1"/>
              <a:t>Seadused</a:t>
            </a:r>
            <a:r>
              <a:rPr lang="en-US" dirty="0"/>
              <a:t> (Riigikogu) – </a:t>
            </a:r>
            <a:r>
              <a:rPr lang="en-US" dirty="0" err="1"/>
              <a:t>üleriigilised</a:t>
            </a:r>
            <a:endParaRPr lang="en-US" dirty="0"/>
          </a:p>
          <a:p>
            <a:r>
              <a:rPr lang="en-US" dirty="0" err="1"/>
              <a:t>Määrused</a:t>
            </a:r>
            <a:r>
              <a:rPr lang="en-US" dirty="0"/>
              <a:t> &amp; </a:t>
            </a:r>
            <a:r>
              <a:rPr lang="en-US" dirty="0" err="1"/>
              <a:t>korrad</a:t>
            </a:r>
            <a:r>
              <a:rPr lang="en-US" dirty="0"/>
              <a:t> (</a:t>
            </a:r>
            <a:r>
              <a:rPr lang="en-US" dirty="0" err="1"/>
              <a:t>Ministeerium</a:t>
            </a:r>
            <a:r>
              <a:rPr lang="en-US" dirty="0"/>
              <a:t>) – </a:t>
            </a:r>
            <a:r>
              <a:rPr lang="en-US" dirty="0" err="1"/>
              <a:t>valdkondlikud</a:t>
            </a:r>
            <a:endParaRPr lang="en-US" dirty="0"/>
          </a:p>
          <a:p>
            <a:r>
              <a:rPr lang="en-US" dirty="0" err="1"/>
              <a:t>Juhendid</a:t>
            </a:r>
            <a:r>
              <a:rPr lang="en-US" dirty="0"/>
              <a:t> (Amet – </a:t>
            </a:r>
            <a:r>
              <a:rPr lang="en-US" dirty="0" err="1"/>
              <a:t>nii</a:t>
            </a:r>
            <a:r>
              <a:rPr lang="en-US" dirty="0"/>
              <a:t> </a:t>
            </a:r>
            <a:r>
              <a:rPr lang="en-US" dirty="0" err="1"/>
              <a:t>riigi</a:t>
            </a:r>
            <a:r>
              <a:rPr lang="en-US" dirty="0"/>
              <a:t> </a:t>
            </a:r>
            <a:r>
              <a:rPr lang="en-US" dirty="0" err="1"/>
              <a:t>kui</a:t>
            </a:r>
            <a:r>
              <a:rPr lang="en-US" dirty="0"/>
              <a:t> </a:t>
            </a:r>
            <a:r>
              <a:rPr lang="en-US" dirty="0" err="1"/>
              <a:t>linna</a:t>
            </a:r>
            <a:r>
              <a:rPr lang="en-US" dirty="0"/>
              <a:t>) – </a:t>
            </a:r>
            <a:r>
              <a:rPr lang="en-US" dirty="0" err="1"/>
              <a:t>piiritletud</a:t>
            </a:r>
            <a:endParaRPr lang="en-US" dirty="0"/>
          </a:p>
          <a:p>
            <a:r>
              <a:rPr lang="en-US" dirty="0" err="1"/>
              <a:t>Lepingud</a:t>
            </a:r>
            <a:r>
              <a:rPr lang="en-US" dirty="0"/>
              <a:t> (</a:t>
            </a:r>
            <a:r>
              <a:rPr lang="en-US" dirty="0" err="1"/>
              <a:t>konkreetse</a:t>
            </a:r>
            <a:r>
              <a:rPr lang="en-US" dirty="0"/>
              <a:t> </a:t>
            </a:r>
            <a:r>
              <a:rPr lang="en-US" dirty="0" err="1"/>
              <a:t>hanke</a:t>
            </a:r>
            <a:r>
              <a:rPr lang="en-US" dirty="0"/>
              <a:t> </a:t>
            </a:r>
            <a:r>
              <a:rPr lang="en-US" dirty="0" err="1"/>
              <a:t>dokument</a:t>
            </a:r>
            <a:r>
              <a:rPr lang="en-US" dirty="0"/>
              <a:t>)</a:t>
            </a:r>
          </a:p>
          <a:p>
            <a:r>
              <a:rPr lang="en-US" dirty="0" err="1"/>
              <a:t>Standardid</a:t>
            </a:r>
            <a:r>
              <a:rPr lang="en-US" dirty="0"/>
              <a:t> </a:t>
            </a:r>
            <a:r>
              <a:rPr lang="en-US" sz="2400" dirty="0"/>
              <a:t>– </a:t>
            </a:r>
            <a:r>
              <a:rPr lang="en-US" sz="2400" dirty="0" err="1"/>
              <a:t>reeglina</a:t>
            </a:r>
            <a:r>
              <a:rPr lang="en-US" sz="2400" dirty="0"/>
              <a:t> </a:t>
            </a:r>
            <a:r>
              <a:rPr lang="en-US" sz="2400" dirty="0" err="1"/>
              <a:t>vabatahtlikud</a:t>
            </a:r>
            <a:r>
              <a:rPr lang="en-US" sz="2400" dirty="0"/>
              <a:t>, </a:t>
            </a:r>
            <a:r>
              <a:rPr lang="en-US" sz="2400" dirty="0" err="1"/>
              <a:t>kuid</a:t>
            </a:r>
            <a:r>
              <a:rPr lang="en-US" sz="2400" dirty="0"/>
              <a:t> </a:t>
            </a:r>
            <a:r>
              <a:rPr lang="en-US" sz="2400" dirty="0" err="1"/>
              <a:t>läbi</a:t>
            </a:r>
            <a:r>
              <a:rPr lang="en-US" sz="2400" dirty="0"/>
              <a:t> Hea Tava </a:t>
            </a:r>
            <a:r>
              <a:rPr lang="en-US" sz="2400" dirty="0" err="1"/>
              <a:t>mõiste</a:t>
            </a:r>
            <a:r>
              <a:rPr lang="en-US" sz="2400" dirty="0"/>
              <a:t> (</a:t>
            </a:r>
            <a:r>
              <a:rPr lang="en-US" sz="2400" dirty="0" err="1"/>
              <a:t>mida</a:t>
            </a:r>
            <a:r>
              <a:rPr lang="en-US" sz="2400" dirty="0"/>
              <a:t> </a:t>
            </a:r>
            <a:r>
              <a:rPr lang="en-US" sz="2400" dirty="0" err="1"/>
              <a:t>määratleb</a:t>
            </a:r>
            <a:r>
              <a:rPr lang="en-US" sz="2400" dirty="0"/>
              <a:t> </a:t>
            </a:r>
            <a:r>
              <a:rPr lang="en-US" sz="2400" dirty="0" err="1"/>
              <a:t>küll</a:t>
            </a:r>
            <a:r>
              <a:rPr lang="en-US" sz="2400" dirty="0"/>
              <a:t> </a:t>
            </a:r>
            <a:r>
              <a:rPr lang="en-US" sz="2400" dirty="0" err="1"/>
              <a:t>kohus</a:t>
            </a:r>
            <a:r>
              <a:rPr lang="en-US" sz="2400" dirty="0"/>
              <a:t>), </a:t>
            </a:r>
            <a:r>
              <a:rPr lang="en-US" sz="2400" dirty="0" err="1"/>
              <a:t>rakenduvad</a:t>
            </a:r>
            <a:endParaRPr lang="en-US" dirty="0"/>
          </a:p>
          <a:p>
            <a:pPr lvl="1"/>
            <a:r>
              <a:rPr lang="en-US" dirty="0" err="1"/>
              <a:t>Euroopa</a:t>
            </a:r>
            <a:r>
              <a:rPr lang="en-US" dirty="0"/>
              <a:t> </a:t>
            </a:r>
            <a:r>
              <a:rPr lang="en-US" dirty="0" err="1"/>
              <a:t>standardid</a:t>
            </a:r>
            <a:r>
              <a:rPr lang="en-US" dirty="0"/>
              <a:t> (EVS-EN) </a:t>
            </a:r>
            <a:r>
              <a:rPr lang="en-US" dirty="0" err="1"/>
              <a:t>üle-euroopalised</a:t>
            </a:r>
            <a:r>
              <a:rPr lang="en-US" dirty="0"/>
              <a:t>, </a:t>
            </a:r>
            <a:r>
              <a:rPr lang="en-US" dirty="0" err="1"/>
              <a:t>võivad</a:t>
            </a:r>
            <a:r>
              <a:rPr lang="en-US" dirty="0"/>
              <a:t> olla </a:t>
            </a:r>
            <a:r>
              <a:rPr lang="en-US" dirty="0" err="1"/>
              <a:t>rahvusliku</a:t>
            </a:r>
            <a:r>
              <a:rPr lang="en-US" dirty="0"/>
              <a:t> </a:t>
            </a:r>
            <a:r>
              <a:rPr lang="en-US" dirty="0" err="1"/>
              <a:t>lisaga</a:t>
            </a:r>
            <a:endParaRPr lang="en-US" dirty="0"/>
          </a:p>
          <a:p>
            <a:pPr lvl="1"/>
            <a:r>
              <a:rPr lang="en-US" dirty="0" err="1"/>
              <a:t>Siseriiklikud</a:t>
            </a:r>
            <a:r>
              <a:rPr lang="en-US" dirty="0"/>
              <a:t> </a:t>
            </a:r>
            <a:r>
              <a:rPr lang="en-US" dirty="0" err="1"/>
              <a:t>standardid</a:t>
            </a:r>
            <a:r>
              <a:rPr lang="en-US" dirty="0"/>
              <a:t> (EVS)</a:t>
            </a:r>
          </a:p>
        </p:txBody>
      </p:sp>
      <p:sp>
        <p:nvSpPr>
          <p:cNvPr id="4" name="Date Placeholder 3">
            <a:extLst>
              <a:ext uri="{FF2B5EF4-FFF2-40B4-BE49-F238E27FC236}">
                <a16:creationId xmlns:a16="http://schemas.microsoft.com/office/drawing/2014/main" id="{35DFCFEC-B36E-ECF9-449D-BD505533530D}"/>
              </a:ext>
            </a:extLst>
          </p:cNvPr>
          <p:cNvSpPr>
            <a:spLocks noGrp="1"/>
          </p:cNvSpPr>
          <p:nvPr>
            <p:ph type="dt" sz="half" idx="10"/>
          </p:nvPr>
        </p:nvSpPr>
        <p:spPr/>
        <p:txBody>
          <a:bodyPr/>
          <a:lstStyle/>
          <a:p>
            <a:fld id="{8E356C83-BC03-431B-95C1-5ECC91C23400}" type="datetime1">
              <a:rPr lang="en-US" smtClean="0"/>
              <a:t>8/31/2026</a:t>
            </a:fld>
            <a:endParaRPr lang="en-US" dirty="0"/>
          </a:p>
        </p:txBody>
      </p:sp>
    </p:spTree>
    <p:extLst>
      <p:ext uri="{BB962C8B-B14F-4D97-AF65-F5344CB8AC3E}">
        <p14:creationId xmlns:p14="http://schemas.microsoft.com/office/powerpoint/2010/main" val="19033119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CC16F5-DF39-57BE-900C-E682B349E94D}"/>
              </a:ext>
            </a:extLst>
          </p:cNvPr>
          <p:cNvSpPr>
            <a:spLocks noGrp="1"/>
          </p:cNvSpPr>
          <p:nvPr>
            <p:ph type="title"/>
          </p:nvPr>
        </p:nvSpPr>
        <p:spPr/>
        <p:txBody>
          <a:bodyPr/>
          <a:lstStyle/>
          <a:p>
            <a:r>
              <a:rPr lang="en-US" dirty="0" err="1"/>
              <a:t>Raamistik</a:t>
            </a:r>
            <a:endParaRPr lang="en-US" dirty="0"/>
          </a:p>
        </p:txBody>
      </p:sp>
      <p:sp>
        <p:nvSpPr>
          <p:cNvPr id="3" name="Content Placeholder 2">
            <a:extLst>
              <a:ext uri="{FF2B5EF4-FFF2-40B4-BE49-F238E27FC236}">
                <a16:creationId xmlns:a16="http://schemas.microsoft.com/office/drawing/2014/main" id="{F3A34CE7-78C6-E2AD-573D-E5A03941CB96}"/>
              </a:ext>
            </a:extLst>
          </p:cNvPr>
          <p:cNvSpPr>
            <a:spLocks noGrp="1"/>
          </p:cNvSpPr>
          <p:nvPr>
            <p:ph idx="1"/>
          </p:nvPr>
        </p:nvSpPr>
        <p:spPr>
          <a:xfrm>
            <a:off x="1557867" y="1612900"/>
            <a:ext cx="9982200" cy="3777622"/>
          </a:xfrm>
        </p:spPr>
        <p:txBody>
          <a:bodyPr>
            <a:normAutofit fontScale="92500" lnSpcReduction="20000"/>
          </a:bodyPr>
          <a:lstStyle/>
          <a:p>
            <a:r>
              <a:rPr lang="en-US" sz="2000" dirty="0" err="1"/>
              <a:t>Seadus</a:t>
            </a:r>
            <a:r>
              <a:rPr lang="en-US" sz="2000" dirty="0"/>
              <a:t> (</a:t>
            </a:r>
            <a:r>
              <a:rPr lang="en-US" sz="2000" dirty="0" err="1"/>
              <a:t>EhS</a:t>
            </a:r>
            <a:r>
              <a:rPr lang="en-US" sz="2000" dirty="0"/>
              <a:t> = </a:t>
            </a:r>
            <a:r>
              <a:rPr lang="en-US" sz="2000" dirty="0" err="1"/>
              <a:t>ehitusseadustik</a:t>
            </a:r>
            <a:r>
              <a:rPr lang="en-US" sz="2000" dirty="0"/>
              <a:t>) – </a:t>
            </a:r>
            <a:r>
              <a:rPr lang="en-US" sz="2000" dirty="0" err="1"/>
              <a:t>kehtib</a:t>
            </a:r>
            <a:r>
              <a:rPr lang="en-US" sz="2000" dirty="0"/>
              <a:t> </a:t>
            </a:r>
            <a:r>
              <a:rPr lang="en-US" sz="2000" dirty="0" err="1"/>
              <a:t>igal</a:t>
            </a:r>
            <a:r>
              <a:rPr lang="en-US" sz="2000" dirty="0"/>
              <a:t> pool</a:t>
            </a:r>
          </a:p>
          <a:p>
            <a:pPr lvl="1"/>
            <a:r>
              <a:rPr lang="en-US" sz="1800" dirty="0" err="1"/>
              <a:t>Delegeerib</a:t>
            </a:r>
            <a:r>
              <a:rPr lang="en-US" sz="1800" dirty="0"/>
              <a:t> </a:t>
            </a:r>
            <a:r>
              <a:rPr lang="en-US" sz="1800" dirty="0" err="1"/>
              <a:t>volitused</a:t>
            </a:r>
            <a:r>
              <a:rPr lang="en-US" sz="1800" dirty="0"/>
              <a:t> </a:t>
            </a:r>
            <a:r>
              <a:rPr lang="en-US" sz="1800" dirty="0" err="1"/>
              <a:t>ministrile</a:t>
            </a:r>
            <a:r>
              <a:rPr lang="en-US" sz="1800" dirty="0"/>
              <a:t>, </a:t>
            </a:r>
            <a:r>
              <a:rPr lang="en-US" sz="1800" dirty="0" err="1"/>
              <a:t>kes</a:t>
            </a:r>
            <a:r>
              <a:rPr lang="en-US" sz="1800" dirty="0"/>
              <a:t> </a:t>
            </a:r>
            <a:r>
              <a:rPr lang="en-US" sz="1800" dirty="0" err="1"/>
              <a:t>kehtestab</a:t>
            </a:r>
            <a:r>
              <a:rPr lang="en-US" sz="1800" dirty="0"/>
              <a:t> </a:t>
            </a:r>
            <a:r>
              <a:rPr lang="en-US" sz="1800" dirty="0" err="1"/>
              <a:t>määrused</a:t>
            </a:r>
            <a:endParaRPr lang="en-US" sz="1800" dirty="0"/>
          </a:p>
          <a:p>
            <a:pPr lvl="1"/>
            <a:r>
              <a:rPr lang="en-US" sz="1800" dirty="0" err="1"/>
              <a:t>EhS</a:t>
            </a:r>
            <a:r>
              <a:rPr lang="en-US" sz="1800" dirty="0"/>
              <a:t> </a:t>
            </a:r>
            <a:r>
              <a:rPr lang="en-US" sz="1800" dirty="0" err="1"/>
              <a:t>käsib</a:t>
            </a:r>
            <a:r>
              <a:rPr lang="en-US" sz="1800" dirty="0"/>
              <a:t> </a:t>
            </a:r>
            <a:r>
              <a:rPr lang="en-US" sz="1800" dirty="0" err="1"/>
              <a:t>järgida</a:t>
            </a:r>
            <a:r>
              <a:rPr lang="en-US" sz="1800" dirty="0"/>
              <a:t> Head Tava – </a:t>
            </a:r>
            <a:r>
              <a:rPr lang="en-US" sz="1800" dirty="0" err="1"/>
              <a:t>kuid</a:t>
            </a:r>
            <a:r>
              <a:rPr lang="en-US" sz="1800" dirty="0"/>
              <a:t> – </a:t>
            </a:r>
            <a:r>
              <a:rPr lang="en-US" sz="1800" dirty="0" err="1"/>
              <a:t>hea</a:t>
            </a:r>
            <a:r>
              <a:rPr lang="en-US" sz="1800" dirty="0"/>
              <a:t> </a:t>
            </a:r>
            <a:r>
              <a:rPr lang="en-US" sz="1800" dirty="0" err="1"/>
              <a:t>tava</a:t>
            </a:r>
            <a:r>
              <a:rPr lang="en-US" sz="1800" dirty="0"/>
              <a:t> sisu </a:t>
            </a:r>
            <a:r>
              <a:rPr lang="en-US" sz="1800" dirty="0" err="1"/>
              <a:t>määrab</a:t>
            </a:r>
            <a:r>
              <a:rPr lang="en-US" sz="1800" dirty="0"/>
              <a:t> </a:t>
            </a:r>
            <a:r>
              <a:rPr lang="en-US" sz="1800" dirty="0" err="1"/>
              <a:t>kohtunik</a:t>
            </a:r>
            <a:r>
              <a:rPr lang="en-US" sz="1800" dirty="0"/>
              <a:t> </a:t>
            </a:r>
            <a:r>
              <a:rPr lang="en-US" sz="1800" dirty="0" err="1"/>
              <a:t>alles</a:t>
            </a:r>
            <a:r>
              <a:rPr lang="en-US" sz="1800" dirty="0"/>
              <a:t> </a:t>
            </a:r>
            <a:r>
              <a:rPr lang="en-US" sz="1800" dirty="0" err="1"/>
              <a:t>siis</a:t>
            </a:r>
            <a:r>
              <a:rPr lang="en-US" sz="1800" dirty="0"/>
              <a:t>, </a:t>
            </a:r>
            <a:r>
              <a:rPr lang="en-US" sz="1800" dirty="0" err="1"/>
              <a:t>kui</a:t>
            </a:r>
            <a:r>
              <a:rPr lang="en-US" sz="1800" dirty="0"/>
              <a:t> </a:t>
            </a:r>
            <a:r>
              <a:rPr lang="en-US" sz="1800" dirty="0" err="1"/>
              <a:t>toimik</a:t>
            </a:r>
            <a:r>
              <a:rPr lang="en-US" sz="1800" dirty="0"/>
              <a:t> </a:t>
            </a:r>
            <a:r>
              <a:rPr lang="en-US" sz="1800" dirty="0" err="1"/>
              <a:t>temani</a:t>
            </a:r>
            <a:r>
              <a:rPr lang="en-US" sz="1800" dirty="0"/>
              <a:t> </a:t>
            </a:r>
            <a:r>
              <a:rPr lang="en-US" sz="1800" dirty="0" err="1"/>
              <a:t>jõuab</a:t>
            </a:r>
            <a:endParaRPr lang="en-US" sz="1800" dirty="0"/>
          </a:p>
          <a:p>
            <a:r>
              <a:rPr lang="en-US" sz="2000" dirty="0"/>
              <a:t>Minister </a:t>
            </a:r>
            <a:r>
              <a:rPr lang="en-US" sz="2000" dirty="0" err="1"/>
              <a:t>annab</a:t>
            </a:r>
            <a:r>
              <a:rPr lang="en-US" sz="2000" dirty="0"/>
              <a:t> </a:t>
            </a:r>
            <a:r>
              <a:rPr lang="en-US" sz="2000" dirty="0" err="1"/>
              <a:t>välja</a:t>
            </a:r>
            <a:r>
              <a:rPr lang="en-US" sz="2000" dirty="0"/>
              <a:t> </a:t>
            </a:r>
            <a:r>
              <a:rPr lang="en-US" sz="2000" dirty="0" err="1"/>
              <a:t>määrused</a:t>
            </a:r>
            <a:r>
              <a:rPr lang="en-US" sz="2000" dirty="0"/>
              <a:t> – mis </a:t>
            </a:r>
            <a:r>
              <a:rPr lang="en-US" sz="2000" dirty="0" err="1"/>
              <a:t>kehtivad</a:t>
            </a:r>
            <a:r>
              <a:rPr lang="en-US" sz="2000" dirty="0"/>
              <a:t> </a:t>
            </a:r>
            <a:r>
              <a:rPr lang="en-US" sz="2000" dirty="0" err="1"/>
              <a:t>avalikel</a:t>
            </a:r>
            <a:r>
              <a:rPr lang="en-US" sz="2000" dirty="0"/>
              <a:t> </a:t>
            </a:r>
            <a:r>
              <a:rPr lang="en-US" sz="2000" dirty="0" err="1"/>
              <a:t>teedel</a:t>
            </a:r>
            <a:endParaRPr lang="en-US" sz="2000" dirty="0"/>
          </a:p>
          <a:p>
            <a:r>
              <a:rPr lang="en-US" sz="2000" dirty="0"/>
              <a:t>Minister </a:t>
            </a:r>
            <a:r>
              <a:rPr lang="en-US" sz="2000" dirty="0" err="1"/>
              <a:t>kinnitab</a:t>
            </a:r>
            <a:r>
              <a:rPr lang="en-US" sz="2000" dirty="0"/>
              <a:t> </a:t>
            </a:r>
            <a:r>
              <a:rPr lang="en-US" sz="2000" dirty="0" err="1"/>
              <a:t>Ameti</a:t>
            </a:r>
            <a:r>
              <a:rPr lang="en-US" sz="2000" dirty="0"/>
              <a:t> </a:t>
            </a:r>
            <a:r>
              <a:rPr lang="en-US" sz="2000" dirty="0" err="1"/>
              <a:t>põhimääruse</a:t>
            </a:r>
            <a:endParaRPr lang="en-US" sz="2000" dirty="0"/>
          </a:p>
          <a:p>
            <a:pPr lvl="1"/>
            <a:r>
              <a:rPr lang="en-US" sz="1800" dirty="0" err="1"/>
              <a:t>Peadirektor</a:t>
            </a:r>
            <a:r>
              <a:rPr lang="en-US" sz="1800" dirty="0"/>
              <a:t> </a:t>
            </a:r>
            <a:r>
              <a:rPr lang="en-US" sz="1800" dirty="0" err="1"/>
              <a:t>kehtestab</a:t>
            </a:r>
            <a:r>
              <a:rPr lang="en-US" sz="1800" dirty="0"/>
              <a:t> </a:t>
            </a:r>
            <a:r>
              <a:rPr lang="en-US" sz="1800" dirty="0" err="1"/>
              <a:t>juhendid</a:t>
            </a:r>
            <a:r>
              <a:rPr lang="en-US" sz="1800" dirty="0"/>
              <a:t> ja </a:t>
            </a:r>
            <a:r>
              <a:rPr lang="en-US" sz="1800" dirty="0" err="1"/>
              <a:t>annab</a:t>
            </a:r>
            <a:r>
              <a:rPr lang="en-US" sz="1800" dirty="0"/>
              <a:t> </a:t>
            </a:r>
            <a:r>
              <a:rPr lang="en-US" sz="1800" dirty="0" err="1"/>
              <a:t>välja</a:t>
            </a:r>
            <a:r>
              <a:rPr lang="en-US" sz="1800" dirty="0"/>
              <a:t> </a:t>
            </a:r>
            <a:r>
              <a:rPr lang="en-US" sz="1800" dirty="0" err="1"/>
              <a:t>käskkirju</a:t>
            </a:r>
            <a:endParaRPr lang="en-US" sz="1800" dirty="0"/>
          </a:p>
          <a:p>
            <a:pPr lvl="1"/>
            <a:r>
              <a:rPr lang="en-US" sz="1800" dirty="0"/>
              <a:t>Need </a:t>
            </a:r>
            <a:r>
              <a:rPr lang="en-US" sz="1800" dirty="0" err="1"/>
              <a:t>kehtivad</a:t>
            </a:r>
            <a:r>
              <a:rPr lang="en-US" sz="1800" dirty="0"/>
              <a:t> </a:t>
            </a:r>
            <a:r>
              <a:rPr lang="en-US" sz="1800" dirty="0" err="1"/>
              <a:t>kohustuslikuna</a:t>
            </a:r>
            <a:r>
              <a:rPr lang="en-US" sz="1800" dirty="0"/>
              <a:t> </a:t>
            </a:r>
            <a:r>
              <a:rPr lang="en-US" sz="1800" dirty="0" err="1"/>
              <a:t>vaid</a:t>
            </a:r>
            <a:r>
              <a:rPr lang="en-US" sz="1800" dirty="0"/>
              <a:t> </a:t>
            </a:r>
            <a:r>
              <a:rPr lang="en-US" sz="1800" dirty="0" err="1"/>
              <a:t>riigiteedel</a:t>
            </a:r>
            <a:endParaRPr lang="en-US" sz="1800" dirty="0"/>
          </a:p>
          <a:p>
            <a:r>
              <a:rPr lang="en-US" sz="2000" dirty="0"/>
              <a:t>KOV </a:t>
            </a:r>
            <a:r>
              <a:rPr lang="en-US" sz="2000" dirty="0" err="1"/>
              <a:t>võib</a:t>
            </a:r>
            <a:r>
              <a:rPr lang="en-US" sz="2000" dirty="0"/>
              <a:t> </a:t>
            </a:r>
            <a:r>
              <a:rPr lang="en-US" sz="2000" dirty="0" err="1"/>
              <a:t>anda</a:t>
            </a:r>
            <a:r>
              <a:rPr lang="en-US" sz="2000" dirty="0"/>
              <a:t> </a:t>
            </a:r>
            <a:r>
              <a:rPr lang="en-US" sz="2000" dirty="0" err="1"/>
              <a:t>välja</a:t>
            </a:r>
            <a:r>
              <a:rPr lang="en-US" sz="2000" dirty="0"/>
              <a:t> </a:t>
            </a:r>
            <a:r>
              <a:rPr lang="en-US" sz="2000" dirty="0" err="1"/>
              <a:t>oma</a:t>
            </a:r>
            <a:r>
              <a:rPr lang="en-US" sz="2000" dirty="0"/>
              <a:t> </a:t>
            </a:r>
            <a:r>
              <a:rPr lang="en-US" sz="2000" dirty="0" err="1"/>
              <a:t>regulatsioone</a:t>
            </a:r>
            <a:r>
              <a:rPr lang="en-US" sz="2000" dirty="0"/>
              <a:t>, </a:t>
            </a:r>
            <a:r>
              <a:rPr lang="en-US" sz="2000" dirty="0" err="1"/>
              <a:t>kuid</a:t>
            </a:r>
            <a:r>
              <a:rPr lang="en-US" sz="2000" dirty="0"/>
              <a:t> need </a:t>
            </a:r>
            <a:r>
              <a:rPr lang="en-US" sz="2000" dirty="0" err="1"/>
              <a:t>kehtivad</a:t>
            </a:r>
            <a:r>
              <a:rPr lang="en-US" sz="2000" dirty="0"/>
              <a:t> </a:t>
            </a:r>
            <a:r>
              <a:rPr lang="en-US" sz="2000" dirty="0" err="1"/>
              <a:t>automaatselt</a:t>
            </a:r>
            <a:r>
              <a:rPr lang="en-US" sz="2000" dirty="0"/>
              <a:t> </a:t>
            </a:r>
            <a:r>
              <a:rPr lang="en-US" sz="2000" dirty="0" err="1"/>
              <a:t>vaid</a:t>
            </a:r>
            <a:r>
              <a:rPr lang="en-US" sz="2000" dirty="0"/>
              <a:t> </a:t>
            </a:r>
            <a:r>
              <a:rPr lang="en-US" sz="2000" dirty="0" err="1"/>
              <a:t>antud</a:t>
            </a:r>
            <a:r>
              <a:rPr lang="en-US" sz="2000" dirty="0"/>
              <a:t> KOV </a:t>
            </a:r>
            <a:r>
              <a:rPr lang="en-US" sz="2000" dirty="0" err="1"/>
              <a:t>piires</a:t>
            </a:r>
            <a:endParaRPr lang="en-US" sz="2000" dirty="0"/>
          </a:p>
          <a:p>
            <a:r>
              <a:rPr lang="en-US" sz="2000" dirty="0"/>
              <a:t>TELLIJA </a:t>
            </a:r>
            <a:r>
              <a:rPr lang="en-US" sz="2000" dirty="0" err="1"/>
              <a:t>võib</a:t>
            </a:r>
            <a:r>
              <a:rPr lang="en-US" sz="2000" dirty="0"/>
              <a:t> </a:t>
            </a:r>
            <a:r>
              <a:rPr lang="en-US" sz="2000" dirty="0" err="1"/>
              <a:t>lisaks</a:t>
            </a:r>
            <a:r>
              <a:rPr lang="en-US" sz="2000" dirty="0"/>
              <a:t> </a:t>
            </a:r>
            <a:r>
              <a:rPr lang="en-US" sz="2000" dirty="0" err="1"/>
              <a:t>hankes</a:t>
            </a:r>
            <a:r>
              <a:rPr lang="en-US" sz="2000" dirty="0"/>
              <a:t> </a:t>
            </a:r>
            <a:r>
              <a:rPr lang="en-US" sz="2000" dirty="0" err="1"/>
              <a:t>kohustuslikuna</a:t>
            </a:r>
            <a:r>
              <a:rPr lang="en-US" sz="2000" dirty="0"/>
              <a:t> </a:t>
            </a:r>
            <a:r>
              <a:rPr lang="en-US" sz="2000" dirty="0" err="1"/>
              <a:t>sätestada</a:t>
            </a:r>
            <a:r>
              <a:rPr lang="en-US" sz="2000" dirty="0"/>
              <a:t> </a:t>
            </a:r>
            <a:r>
              <a:rPr lang="en-US" sz="2000" dirty="0" err="1"/>
              <a:t>nii</a:t>
            </a:r>
            <a:r>
              <a:rPr lang="en-US" sz="2000" dirty="0"/>
              <a:t> </a:t>
            </a:r>
            <a:r>
              <a:rPr lang="en-US" sz="2000" dirty="0" err="1"/>
              <a:t>enda</a:t>
            </a:r>
            <a:r>
              <a:rPr lang="en-US" sz="2000" dirty="0"/>
              <a:t> </a:t>
            </a:r>
            <a:r>
              <a:rPr lang="en-US" sz="2000" dirty="0" err="1"/>
              <a:t>kui</a:t>
            </a:r>
            <a:r>
              <a:rPr lang="en-US" sz="2000" dirty="0"/>
              <a:t> </a:t>
            </a:r>
            <a:r>
              <a:rPr lang="en-US" sz="2000" dirty="0" err="1"/>
              <a:t>teiste</a:t>
            </a:r>
            <a:r>
              <a:rPr lang="en-US" sz="2000" dirty="0"/>
              <a:t> </a:t>
            </a:r>
            <a:r>
              <a:rPr lang="en-US" sz="2000" dirty="0" err="1"/>
              <a:t>väljaantud</a:t>
            </a:r>
            <a:r>
              <a:rPr lang="en-US" sz="2000" dirty="0"/>
              <a:t> </a:t>
            </a:r>
            <a:r>
              <a:rPr lang="en-US" sz="2000" dirty="0" err="1"/>
              <a:t>dokumente</a:t>
            </a:r>
            <a:endParaRPr lang="en-US" sz="2000" dirty="0"/>
          </a:p>
          <a:p>
            <a:r>
              <a:rPr lang="en-US" sz="2000" dirty="0"/>
              <a:t>LEPING </a:t>
            </a:r>
            <a:r>
              <a:rPr lang="en-US" sz="2000" dirty="0" err="1"/>
              <a:t>sätestab</a:t>
            </a:r>
            <a:r>
              <a:rPr lang="en-US" sz="2000" dirty="0"/>
              <a:t> </a:t>
            </a:r>
            <a:r>
              <a:rPr lang="en-US" sz="2000" dirty="0" err="1"/>
              <a:t>kõike</a:t>
            </a:r>
            <a:r>
              <a:rPr lang="en-US" sz="2000" dirty="0"/>
              <a:t>, </a:t>
            </a:r>
            <a:r>
              <a:rPr lang="en-US" sz="2000" dirty="0" err="1"/>
              <a:t>mida</a:t>
            </a:r>
            <a:r>
              <a:rPr lang="en-US" sz="2000" dirty="0"/>
              <a:t> </a:t>
            </a:r>
            <a:r>
              <a:rPr lang="en-US" sz="2000" dirty="0" err="1"/>
              <a:t>juhendis</a:t>
            </a:r>
            <a:r>
              <a:rPr lang="en-US" sz="2000" dirty="0"/>
              <a:t> </a:t>
            </a:r>
            <a:r>
              <a:rPr lang="en-US" sz="2000" dirty="0" err="1"/>
              <a:t>veel</a:t>
            </a:r>
            <a:r>
              <a:rPr lang="en-US" sz="2000" dirty="0"/>
              <a:t> </a:t>
            </a:r>
            <a:r>
              <a:rPr lang="en-US" sz="2000" dirty="0" err="1"/>
              <a:t>ei</a:t>
            </a:r>
            <a:r>
              <a:rPr lang="en-US" sz="2000" dirty="0"/>
              <a:t> ole. </a:t>
            </a:r>
            <a:r>
              <a:rPr lang="en-US" sz="2000" dirty="0" err="1"/>
              <a:t>Täitja</a:t>
            </a:r>
            <a:r>
              <a:rPr lang="en-US" sz="2000" dirty="0"/>
              <a:t> </a:t>
            </a:r>
            <a:r>
              <a:rPr lang="en-US" sz="2000" dirty="0" err="1"/>
              <a:t>valik</a:t>
            </a:r>
            <a:r>
              <a:rPr lang="en-US" sz="2000" dirty="0"/>
              <a:t> on </a:t>
            </a:r>
            <a:r>
              <a:rPr lang="en-US" sz="2000" dirty="0" err="1"/>
              <a:t>vaid</a:t>
            </a:r>
            <a:r>
              <a:rPr lang="en-US" sz="2000" dirty="0"/>
              <a:t> “take it or leave it”</a:t>
            </a:r>
          </a:p>
          <a:p>
            <a:pPr lvl="1"/>
            <a:endParaRPr lang="en-US" dirty="0"/>
          </a:p>
        </p:txBody>
      </p:sp>
      <p:sp>
        <p:nvSpPr>
          <p:cNvPr id="4" name="Date Placeholder 3">
            <a:extLst>
              <a:ext uri="{FF2B5EF4-FFF2-40B4-BE49-F238E27FC236}">
                <a16:creationId xmlns:a16="http://schemas.microsoft.com/office/drawing/2014/main" id="{25C4AEE3-E498-EEDB-0B83-1A687D3224FA}"/>
              </a:ext>
            </a:extLst>
          </p:cNvPr>
          <p:cNvSpPr>
            <a:spLocks noGrp="1"/>
          </p:cNvSpPr>
          <p:nvPr>
            <p:ph type="dt" sz="half" idx="10"/>
          </p:nvPr>
        </p:nvSpPr>
        <p:spPr/>
        <p:txBody>
          <a:bodyPr/>
          <a:lstStyle/>
          <a:p>
            <a:endParaRPr lang="en-US" dirty="0"/>
          </a:p>
        </p:txBody>
      </p:sp>
    </p:spTree>
    <p:extLst>
      <p:ext uri="{BB962C8B-B14F-4D97-AF65-F5344CB8AC3E}">
        <p14:creationId xmlns:p14="http://schemas.microsoft.com/office/powerpoint/2010/main" val="36162324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C553A0-B0C5-7E89-2243-5F93A166424E}"/>
              </a:ext>
            </a:extLst>
          </p:cNvPr>
          <p:cNvSpPr>
            <a:spLocks noGrp="1"/>
          </p:cNvSpPr>
          <p:nvPr>
            <p:ph type="title"/>
          </p:nvPr>
        </p:nvSpPr>
        <p:spPr/>
        <p:txBody>
          <a:bodyPr/>
          <a:lstStyle/>
          <a:p>
            <a:r>
              <a:rPr lang="en-US" dirty="0" err="1"/>
              <a:t>Normatiivbaas</a:t>
            </a:r>
            <a:endParaRPr lang="en-US" dirty="0"/>
          </a:p>
        </p:txBody>
      </p:sp>
      <p:sp>
        <p:nvSpPr>
          <p:cNvPr id="3" name="Content Placeholder 2">
            <a:extLst>
              <a:ext uri="{FF2B5EF4-FFF2-40B4-BE49-F238E27FC236}">
                <a16:creationId xmlns:a16="http://schemas.microsoft.com/office/drawing/2014/main" id="{FF35AC13-F943-A258-11AF-74D35FB6B584}"/>
              </a:ext>
            </a:extLst>
          </p:cNvPr>
          <p:cNvSpPr>
            <a:spLocks noGrp="1"/>
          </p:cNvSpPr>
          <p:nvPr>
            <p:ph idx="1"/>
          </p:nvPr>
        </p:nvSpPr>
        <p:spPr>
          <a:xfrm>
            <a:off x="499145" y="1825625"/>
            <a:ext cx="11253831" cy="4351338"/>
          </a:xfrm>
        </p:spPr>
        <p:txBody>
          <a:bodyPr>
            <a:normAutofit fontScale="85000" lnSpcReduction="10000"/>
          </a:bodyPr>
          <a:lstStyle/>
          <a:p>
            <a:r>
              <a:rPr lang="en-US" sz="2300" b="1" dirty="0" err="1"/>
              <a:t>Seadus</a:t>
            </a:r>
            <a:r>
              <a:rPr lang="en-US" sz="2300" dirty="0"/>
              <a:t> – </a:t>
            </a:r>
            <a:r>
              <a:rPr lang="en-US" sz="2300" dirty="0" err="1"/>
              <a:t>kõigile</a:t>
            </a:r>
            <a:r>
              <a:rPr lang="en-US" sz="2300" dirty="0"/>
              <a:t> (</a:t>
            </a:r>
            <a:r>
              <a:rPr lang="en-US" sz="2300" dirty="0" err="1"/>
              <a:t>EhS</a:t>
            </a:r>
            <a:r>
              <a:rPr lang="en-US" sz="2300" dirty="0"/>
              <a:t>, LS), </a:t>
            </a:r>
            <a:r>
              <a:rPr lang="en-US" sz="2300" dirty="0" err="1"/>
              <a:t>detailsed</a:t>
            </a:r>
            <a:r>
              <a:rPr lang="en-US" sz="2300" dirty="0"/>
              <a:t> </a:t>
            </a:r>
            <a:r>
              <a:rPr lang="en-US" sz="2300" dirty="0" err="1"/>
              <a:t>regulatsioonid</a:t>
            </a:r>
            <a:r>
              <a:rPr lang="en-US" sz="2300" dirty="0"/>
              <a:t> </a:t>
            </a:r>
            <a:r>
              <a:rPr lang="en-US" sz="2300" dirty="0" err="1"/>
              <a:t>avalikele</a:t>
            </a:r>
            <a:r>
              <a:rPr lang="en-US" sz="2300" dirty="0"/>
              <a:t> ja </a:t>
            </a:r>
            <a:r>
              <a:rPr lang="en-US" sz="2300" dirty="0" err="1"/>
              <a:t>avalikkusele</a:t>
            </a:r>
            <a:r>
              <a:rPr lang="en-US" sz="2300" dirty="0"/>
              <a:t> </a:t>
            </a:r>
            <a:r>
              <a:rPr lang="en-US" sz="2300" dirty="0" err="1"/>
              <a:t>suunatud</a:t>
            </a:r>
            <a:r>
              <a:rPr lang="en-US" sz="2300" dirty="0"/>
              <a:t> </a:t>
            </a:r>
            <a:r>
              <a:rPr lang="en-US" sz="2300" dirty="0" err="1"/>
              <a:t>erateedele</a:t>
            </a:r>
            <a:r>
              <a:rPr lang="en-US" sz="2300" dirty="0"/>
              <a:t>; </a:t>
            </a:r>
            <a:r>
              <a:rPr lang="en-US" sz="2300" dirty="0" err="1"/>
              <a:t>teistel</a:t>
            </a:r>
            <a:r>
              <a:rPr lang="en-US" sz="2300" dirty="0"/>
              <a:t> </a:t>
            </a:r>
            <a:r>
              <a:rPr lang="en-US" sz="2300" dirty="0" err="1"/>
              <a:t>erateedel</a:t>
            </a:r>
            <a:r>
              <a:rPr lang="en-US" sz="2300" dirty="0"/>
              <a:t> on </a:t>
            </a:r>
            <a:r>
              <a:rPr lang="en-US" sz="2300" dirty="0" err="1"/>
              <a:t>anarhia</a:t>
            </a:r>
            <a:endParaRPr lang="en-US" sz="2300" dirty="0"/>
          </a:p>
          <a:p>
            <a:pPr lvl="1"/>
            <a:r>
              <a:rPr lang="en-US" sz="2300" dirty="0" err="1"/>
              <a:t>Lähteülesandes</a:t>
            </a:r>
            <a:r>
              <a:rPr lang="en-US" sz="2300" dirty="0"/>
              <a:t> (LÜ, HD) </a:t>
            </a:r>
            <a:r>
              <a:rPr lang="en-US" sz="2300" dirty="0" err="1"/>
              <a:t>viidata</a:t>
            </a:r>
            <a:r>
              <a:rPr lang="en-US" sz="2300" dirty="0"/>
              <a:t> </a:t>
            </a:r>
            <a:r>
              <a:rPr lang="en-US" sz="2300" dirty="0" err="1"/>
              <a:t>vaja</a:t>
            </a:r>
            <a:r>
              <a:rPr lang="en-US" sz="2300" dirty="0"/>
              <a:t> </a:t>
            </a:r>
            <a:r>
              <a:rPr lang="en-US" sz="2300" dirty="0" err="1"/>
              <a:t>ei</a:t>
            </a:r>
            <a:r>
              <a:rPr lang="en-US" sz="2300" dirty="0"/>
              <a:t> ole – </a:t>
            </a:r>
            <a:r>
              <a:rPr lang="en-US" sz="2300" dirty="0" err="1"/>
              <a:t>kehtivus</a:t>
            </a:r>
            <a:r>
              <a:rPr lang="en-US" sz="2300" dirty="0"/>
              <a:t> on </a:t>
            </a:r>
            <a:r>
              <a:rPr lang="en-US" sz="2300" dirty="0" err="1"/>
              <a:t>automaatne</a:t>
            </a:r>
            <a:endParaRPr lang="en-US" sz="2300" dirty="0"/>
          </a:p>
          <a:p>
            <a:r>
              <a:rPr lang="en-US" sz="2300" b="1" dirty="0"/>
              <a:t>Standard</a:t>
            </a:r>
            <a:r>
              <a:rPr lang="en-US" sz="2300" dirty="0"/>
              <a:t> – </a:t>
            </a:r>
            <a:r>
              <a:rPr lang="en-US" sz="2300" dirty="0" err="1"/>
              <a:t>üldkohustuslikud</a:t>
            </a:r>
            <a:r>
              <a:rPr lang="en-US" sz="2300" dirty="0"/>
              <a:t> </a:t>
            </a:r>
            <a:r>
              <a:rPr lang="en-US" sz="2300" dirty="0" err="1"/>
              <a:t>või</a:t>
            </a:r>
            <a:r>
              <a:rPr lang="en-US" sz="2300" dirty="0"/>
              <a:t> </a:t>
            </a:r>
            <a:r>
              <a:rPr lang="en-US" sz="2300" dirty="0" err="1"/>
              <a:t>soovituslikud</a:t>
            </a:r>
            <a:r>
              <a:rPr lang="en-US" sz="2300" dirty="0"/>
              <a:t>, </a:t>
            </a:r>
            <a:r>
              <a:rPr lang="en-US" sz="2300" dirty="0" err="1"/>
              <a:t>reeglina</a:t>
            </a:r>
            <a:r>
              <a:rPr lang="en-US" sz="2300" dirty="0"/>
              <a:t> </a:t>
            </a:r>
            <a:r>
              <a:rPr lang="en-US" sz="2300" dirty="0" err="1"/>
              <a:t>defineerivad</a:t>
            </a:r>
            <a:r>
              <a:rPr lang="en-US" sz="2300" dirty="0"/>
              <a:t> </a:t>
            </a:r>
            <a:r>
              <a:rPr lang="en-US" sz="2300" dirty="0" err="1"/>
              <a:t>mitmesugused</a:t>
            </a:r>
            <a:r>
              <a:rPr lang="en-US" sz="2300" dirty="0"/>
              <a:t> </a:t>
            </a:r>
            <a:r>
              <a:rPr lang="en-US" sz="2300" dirty="0" err="1"/>
              <a:t>kategooriad</a:t>
            </a:r>
            <a:r>
              <a:rPr lang="en-US" sz="2300" dirty="0"/>
              <a:t> ja </a:t>
            </a:r>
            <a:r>
              <a:rPr lang="en-US" sz="2300" dirty="0" err="1"/>
              <a:t>määramismeetodid</a:t>
            </a:r>
            <a:r>
              <a:rPr lang="en-US" sz="2300" dirty="0"/>
              <a:t>, </a:t>
            </a:r>
            <a:r>
              <a:rPr lang="en-US" sz="2300" dirty="0" err="1"/>
              <a:t>kuid</a:t>
            </a:r>
            <a:r>
              <a:rPr lang="en-US" sz="2300" dirty="0"/>
              <a:t> </a:t>
            </a:r>
            <a:r>
              <a:rPr lang="en-US" sz="2300" dirty="0" err="1"/>
              <a:t>ei</a:t>
            </a:r>
            <a:r>
              <a:rPr lang="en-US" sz="2300" dirty="0"/>
              <a:t> </a:t>
            </a:r>
            <a:r>
              <a:rPr lang="en-US" sz="2300" dirty="0" err="1"/>
              <a:t>sätesta</a:t>
            </a:r>
            <a:r>
              <a:rPr lang="en-US" sz="2300" dirty="0"/>
              <a:t> </a:t>
            </a:r>
            <a:r>
              <a:rPr lang="en-US" sz="2300" dirty="0" err="1"/>
              <a:t>konkreetseid</a:t>
            </a:r>
            <a:r>
              <a:rPr lang="en-US" sz="2300" dirty="0"/>
              <a:t> </a:t>
            </a:r>
            <a:r>
              <a:rPr lang="en-US" sz="2300" dirty="0" err="1"/>
              <a:t>nõudeid</a:t>
            </a:r>
            <a:r>
              <a:rPr lang="en-US" sz="2300" dirty="0"/>
              <a:t> (</a:t>
            </a:r>
            <a:r>
              <a:rPr lang="en-US" sz="2300" dirty="0" err="1"/>
              <a:t>millisele</a:t>
            </a:r>
            <a:r>
              <a:rPr lang="en-US" sz="2300" dirty="0"/>
              <a:t> </a:t>
            </a:r>
            <a:r>
              <a:rPr lang="en-US" sz="2300" dirty="0" err="1"/>
              <a:t>kategooriale</a:t>
            </a:r>
            <a:r>
              <a:rPr lang="en-US" sz="2300" dirty="0"/>
              <a:t> peaks </a:t>
            </a:r>
            <a:r>
              <a:rPr lang="en-US" sz="2300" dirty="0" err="1"/>
              <a:t>vastama</a:t>
            </a:r>
            <a:r>
              <a:rPr lang="en-US" sz="2300" dirty="0"/>
              <a:t>)</a:t>
            </a:r>
          </a:p>
          <a:p>
            <a:pPr lvl="1"/>
            <a:r>
              <a:rPr lang="en-US" sz="2300" dirty="0" err="1"/>
              <a:t>Lähteülesandes</a:t>
            </a:r>
            <a:r>
              <a:rPr lang="en-US" sz="2300" dirty="0"/>
              <a:t> on </a:t>
            </a:r>
            <a:r>
              <a:rPr lang="en-US" sz="2300" dirty="0" err="1"/>
              <a:t>vaja</a:t>
            </a:r>
            <a:r>
              <a:rPr lang="en-US" sz="2300" dirty="0"/>
              <a:t> </a:t>
            </a:r>
            <a:r>
              <a:rPr lang="en-US" sz="2300" dirty="0" err="1"/>
              <a:t>viidata</a:t>
            </a:r>
            <a:r>
              <a:rPr lang="en-US" sz="2300" dirty="0"/>
              <a:t>, </a:t>
            </a:r>
            <a:r>
              <a:rPr lang="en-US" sz="2300" dirty="0" err="1"/>
              <a:t>kui</a:t>
            </a:r>
            <a:r>
              <a:rPr lang="en-US" sz="2300" dirty="0"/>
              <a:t> </a:t>
            </a:r>
            <a:r>
              <a:rPr lang="en-US" sz="2300" dirty="0" err="1"/>
              <a:t>standardiviites</a:t>
            </a:r>
            <a:r>
              <a:rPr lang="en-US" sz="2300" dirty="0"/>
              <a:t> </a:t>
            </a:r>
            <a:r>
              <a:rPr lang="en-US" sz="2300" dirty="0" err="1"/>
              <a:t>puudub</a:t>
            </a:r>
            <a:r>
              <a:rPr lang="en-US" sz="2300" dirty="0"/>
              <a:t> </a:t>
            </a:r>
            <a:r>
              <a:rPr lang="en-US" sz="2300" dirty="0" err="1"/>
              <a:t>aastanumber</a:t>
            </a:r>
            <a:r>
              <a:rPr lang="en-US" sz="2300" dirty="0"/>
              <a:t>, </a:t>
            </a:r>
            <a:r>
              <a:rPr lang="en-US" sz="2300" dirty="0" err="1"/>
              <a:t>siis</a:t>
            </a:r>
            <a:r>
              <a:rPr lang="en-US" sz="2300" dirty="0"/>
              <a:t> </a:t>
            </a:r>
            <a:r>
              <a:rPr lang="en-US" sz="2300" dirty="0" err="1"/>
              <a:t>kehtib</a:t>
            </a:r>
            <a:r>
              <a:rPr lang="en-US" sz="2300" dirty="0"/>
              <a:t> </a:t>
            </a:r>
            <a:r>
              <a:rPr lang="en-US" sz="2300" dirty="0" err="1"/>
              <a:t>viimane</a:t>
            </a:r>
            <a:endParaRPr lang="en-US" sz="2300" dirty="0"/>
          </a:p>
          <a:p>
            <a:pPr lvl="1"/>
            <a:r>
              <a:rPr lang="en-US" sz="2300" dirty="0" err="1"/>
              <a:t>Standardiviited</a:t>
            </a:r>
            <a:r>
              <a:rPr lang="en-US" sz="2300" dirty="0"/>
              <a:t> </a:t>
            </a:r>
            <a:r>
              <a:rPr lang="en-US" sz="2300" dirty="0" err="1"/>
              <a:t>võivad</a:t>
            </a:r>
            <a:r>
              <a:rPr lang="en-US" sz="2300" dirty="0"/>
              <a:t> (</a:t>
            </a:r>
            <a:r>
              <a:rPr lang="en-US" sz="2300" dirty="0" err="1"/>
              <a:t>kaudselt</a:t>
            </a:r>
            <a:r>
              <a:rPr lang="en-US" sz="2300" dirty="0"/>
              <a:t>) </a:t>
            </a:r>
            <a:r>
              <a:rPr lang="en-US" sz="2300" dirty="0" err="1"/>
              <a:t>tuleneda</a:t>
            </a:r>
            <a:r>
              <a:rPr lang="en-US" sz="2300" dirty="0"/>
              <a:t> </a:t>
            </a:r>
            <a:r>
              <a:rPr lang="en-US" sz="2300" dirty="0" err="1"/>
              <a:t>normist</a:t>
            </a:r>
            <a:r>
              <a:rPr lang="en-US" sz="2300" dirty="0"/>
              <a:t> (</a:t>
            </a:r>
            <a:r>
              <a:rPr lang="en-US" sz="2300" dirty="0" err="1"/>
              <a:t>määrus</a:t>
            </a:r>
            <a:r>
              <a:rPr lang="en-US" sz="2300" dirty="0"/>
              <a:t>) </a:t>
            </a:r>
            <a:r>
              <a:rPr lang="en-US" sz="2300" dirty="0" err="1"/>
              <a:t>või</a:t>
            </a:r>
            <a:r>
              <a:rPr lang="en-US" sz="2300" dirty="0"/>
              <a:t> </a:t>
            </a:r>
            <a:r>
              <a:rPr lang="en-US" sz="2300" dirty="0" err="1"/>
              <a:t>seadustest</a:t>
            </a:r>
            <a:endParaRPr lang="en-US" sz="2300" dirty="0"/>
          </a:p>
          <a:p>
            <a:r>
              <a:rPr lang="en-US" sz="2300" b="1" dirty="0" err="1"/>
              <a:t>Määrus</a:t>
            </a:r>
            <a:r>
              <a:rPr lang="en-US" sz="2300" dirty="0"/>
              <a:t> – </a:t>
            </a:r>
            <a:r>
              <a:rPr lang="en-US" sz="2300" dirty="0" err="1"/>
              <a:t>avalikel</a:t>
            </a:r>
            <a:r>
              <a:rPr lang="en-US" sz="2300" dirty="0"/>
              <a:t> ja </a:t>
            </a:r>
            <a:r>
              <a:rPr lang="en-US" sz="2300" dirty="0" err="1"/>
              <a:t>avalikkusele</a:t>
            </a:r>
            <a:r>
              <a:rPr lang="en-US" sz="2300" dirty="0"/>
              <a:t> </a:t>
            </a:r>
            <a:r>
              <a:rPr lang="en-US" sz="2300" dirty="0" err="1"/>
              <a:t>suunatud</a:t>
            </a:r>
            <a:r>
              <a:rPr lang="en-US" sz="2300" dirty="0"/>
              <a:t> </a:t>
            </a:r>
            <a:r>
              <a:rPr lang="en-US" sz="2300" dirty="0" err="1"/>
              <a:t>erateedel</a:t>
            </a:r>
            <a:endParaRPr lang="en-US" sz="2300" dirty="0"/>
          </a:p>
          <a:p>
            <a:pPr lvl="1"/>
            <a:r>
              <a:rPr lang="en-US" sz="2300" dirty="0" err="1"/>
              <a:t>Viidata</a:t>
            </a:r>
            <a:r>
              <a:rPr lang="en-US" sz="2300" dirty="0"/>
              <a:t> </a:t>
            </a:r>
            <a:r>
              <a:rPr lang="en-US" sz="2300" dirty="0" err="1"/>
              <a:t>vaja</a:t>
            </a:r>
            <a:r>
              <a:rPr lang="en-US" sz="2300" dirty="0"/>
              <a:t> </a:t>
            </a:r>
            <a:r>
              <a:rPr lang="en-US" sz="2300" dirty="0" err="1"/>
              <a:t>ei</a:t>
            </a:r>
            <a:r>
              <a:rPr lang="en-US" sz="2300" dirty="0"/>
              <a:t> ole – </a:t>
            </a:r>
            <a:r>
              <a:rPr lang="en-US" sz="2300" dirty="0" err="1"/>
              <a:t>nendele</a:t>
            </a:r>
            <a:r>
              <a:rPr lang="en-US" sz="2300" dirty="0"/>
              <a:t> </a:t>
            </a:r>
            <a:r>
              <a:rPr lang="en-US" sz="2300" dirty="0" err="1"/>
              <a:t>teedele</a:t>
            </a:r>
            <a:r>
              <a:rPr lang="en-US" sz="2300" dirty="0"/>
              <a:t> on </a:t>
            </a:r>
            <a:r>
              <a:rPr lang="en-US" sz="2300" dirty="0" err="1"/>
              <a:t>kehtivus</a:t>
            </a:r>
            <a:r>
              <a:rPr lang="en-US" sz="2300" dirty="0"/>
              <a:t> </a:t>
            </a:r>
            <a:r>
              <a:rPr lang="en-US" sz="2300" dirty="0" err="1"/>
              <a:t>automaatne</a:t>
            </a:r>
            <a:endParaRPr lang="en-US" sz="2300" dirty="0"/>
          </a:p>
          <a:p>
            <a:r>
              <a:rPr lang="en-US" sz="2300" b="1" dirty="0" err="1"/>
              <a:t>Juhend</a:t>
            </a:r>
            <a:r>
              <a:rPr lang="en-US" sz="2300" b="1" dirty="0"/>
              <a:t> ja </a:t>
            </a:r>
            <a:r>
              <a:rPr lang="en-US" sz="2300" b="1" dirty="0" err="1"/>
              <a:t>käskkiri</a:t>
            </a:r>
            <a:r>
              <a:rPr lang="en-US" sz="2300" b="1" dirty="0"/>
              <a:t> </a:t>
            </a:r>
            <a:r>
              <a:rPr lang="en-US" sz="2300" dirty="0"/>
              <a:t>– </a:t>
            </a:r>
            <a:r>
              <a:rPr lang="en-US" sz="2300" dirty="0" err="1"/>
              <a:t>TrAm</a:t>
            </a:r>
            <a:r>
              <a:rPr lang="en-US" sz="2300" dirty="0"/>
              <a:t> – </a:t>
            </a:r>
            <a:r>
              <a:rPr lang="en-US" sz="2300" dirty="0" err="1"/>
              <a:t>ainult</a:t>
            </a:r>
            <a:r>
              <a:rPr lang="en-US" sz="2300" dirty="0"/>
              <a:t> </a:t>
            </a:r>
            <a:r>
              <a:rPr lang="en-US" sz="2300" dirty="0" err="1"/>
              <a:t>riigiteedele</a:t>
            </a:r>
            <a:r>
              <a:rPr lang="en-US" sz="2300" dirty="0"/>
              <a:t> (</a:t>
            </a:r>
            <a:r>
              <a:rPr lang="en-US" sz="2300" dirty="0" err="1"/>
              <a:t>tavaviide</a:t>
            </a:r>
            <a:r>
              <a:rPr lang="en-US" sz="2300" dirty="0"/>
              <a:t>: “</a:t>
            </a:r>
            <a:r>
              <a:rPr lang="en-US" sz="2300" dirty="0" err="1"/>
              <a:t>kehtivad</a:t>
            </a:r>
            <a:r>
              <a:rPr lang="en-US" sz="2300" dirty="0"/>
              <a:t> </a:t>
            </a:r>
            <a:r>
              <a:rPr lang="en-US" sz="2300" dirty="0" err="1"/>
              <a:t>kõik</a:t>
            </a:r>
            <a:r>
              <a:rPr lang="en-US" sz="2300" dirty="0"/>
              <a:t> </a:t>
            </a:r>
            <a:r>
              <a:rPr lang="en-US" sz="2300" dirty="0" err="1"/>
              <a:t>ameti</a:t>
            </a:r>
            <a:r>
              <a:rPr lang="en-US" sz="2300" dirty="0"/>
              <a:t> </a:t>
            </a:r>
            <a:r>
              <a:rPr lang="en-US" sz="2300" dirty="0" err="1"/>
              <a:t>veebist</a:t>
            </a:r>
            <a:r>
              <a:rPr lang="en-US" sz="2300" dirty="0"/>
              <a:t>”); KOV </a:t>
            </a:r>
            <a:r>
              <a:rPr lang="en-US" sz="2300" dirty="0" err="1"/>
              <a:t>ainult</a:t>
            </a:r>
            <a:r>
              <a:rPr lang="en-US" sz="2300" dirty="0"/>
              <a:t> </a:t>
            </a:r>
            <a:r>
              <a:rPr lang="en-US" sz="2300" dirty="0" err="1"/>
              <a:t>oma</a:t>
            </a:r>
            <a:r>
              <a:rPr lang="en-US" sz="2300" dirty="0"/>
              <a:t> </a:t>
            </a:r>
            <a:r>
              <a:rPr lang="en-US" sz="2300" dirty="0" err="1"/>
              <a:t>teedel</a:t>
            </a:r>
            <a:r>
              <a:rPr lang="en-US" sz="2300" dirty="0"/>
              <a:t>/</a:t>
            </a:r>
            <a:r>
              <a:rPr lang="en-US" sz="2300" dirty="0" err="1"/>
              <a:t>tänavatel</a:t>
            </a:r>
            <a:r>
              <a:rPr lang="en-US" sz="2300" dirty="0"/>
              <a:t>, </a:t>
            </a:r>
            <a:r>
              <a:rPr lang="en-US" sz="2300" dirty="0" err="1"/>
              <a:t>kuid</a:t>
            </a:r>
            <a:r>
              <a:rPr lang="en-US" sz="2300" dirty="0"/>
              <a:t> </a:t>
            </a:r>
            <a:r>
              <a:rPr lang="en-US" sz="2300" b="1" dirty="0" err="1">
                <a:highlight>
                  <a:srgbClr val="FFFF00"/>
                </a:highlight>
              </a:rPr>
              <a:t>tellija</a:t>
            </a:r>
            <a:r>
              <a:rPr lang="en-US" sz="2300" b="1" dirty="0">
                <a:highlight>
                  <a:srgbClr val="FFFF00"/>
                </a:highlight>
              </a:rPr>
              <a:t> </a:t>
            </a:r>
            <a:r>
              <a:rPr lang="en-US" sz="2300" b="1" dirty="0" err="1">
                <a:highlight>
                  <a:srgbClr val="FFFF00"/>
                </a:highlight>
              </a:rPr>
              <a:t>võib</a:t>
            </a:r>
            <a:r>
              <a:rPr lang="en-US" sz="2300" b="1" dirty="0">
                <a:highlight>
                  <a:srgbClr val="FFFF00"/>
                </a:highlight>
              </a:rPr>
              <a:t> </a:t>
            </a:r>
            <a:r>
              <a:rPr lang="en-US" sz="2300" b="1" dirty="0" err="1">
                <a:highlight>
                  <a:srgbClr val="FFFF00"/>
                </a:highlight>
              </a:rPr>
              <a:t>ette</a:t>
            </a:r>
            <a:r>
              <a:rPr lang="en-US" sz="2300" b="1" dirty="0">
                <a:highlight>
                  <a:srgbClr val="FFFF00"/>
                </a:highlight>
              </a:rPr>
              <a:t> </a:t>
            </a:r>
            <a:r>
              <a:rPr lang="en-US" sz="2300" b="1" dirty="0" err="1">
                <a:highlight>
                  <a:srgbClr val="FFFF00"/>
                </a:highlight>
              </a:rPr>
              <a:t>kirjutada</a:t>
            </a:r>
            <a:r>
              <a:rPr lang="en-US" sz="2300" b="1" dirty="0">
                <a:highlight>
                  <a:srgbClr val="FFFF00"/>
                </a:highlight>
              </a:rPr>
              <a:t> </a:t>
            </a:r>
            <a:r>
              <a:rPr lang="en-US" sz="2300" b="1" dirty="0" err="1">
                <a:highlight>
                  <a:srgbClr val="FFFF00"/>
                </a:highlight>
              </a:rPr>
              <a:t>misiganes</a:t>
            </a:r>
            <a:r>
              <a:rPr lang="en-US" sz="2300" b="1" dirty="0">
                <a:highlight>
                  <a:srgbClr val="FFFF00"/>
                </a:highlight>
              </a:rPr>
              <a:t> </a:t>
            </a:r>
            <a:r>
              <a:rPr lang="en-US" sz="2300" b="1" dirty="0" err="1">
                <a:highlight>
                  <a:srgbClr val="FFFF00"/>
                </a:highlight>
              </a:rPr>
              <a:t>nõuded</a:t>
            </a:r>
            <a:endParaRPr lang="en-US" sz="2300" b="1" dirty="0">
              <a:highlight>
                <a:srgbClr val="FFFF00"/>
              </a:highlight>
            </a:endParaRPr>
          </a:p>
          <a:p>
            <a:r>
              <a:rPr lang="en-US" sz="2300" b="1" dirty="0" err="1"/>
              <a:t>EhS</a:t>
            </a:r>
            <a:r>
              <a:rPr lang="en-US" sz="2300" b="1" dirty="0"/>
              <a:t>: Hea </a:t>
            </a:r>
            <a:r>
              <a:rPr lang="en-US" sz="2300" b="1" dirty="0" err="1"/>
              <a:t>tava</a:t>
            </a:r>
            <a:r>
              <a:rPr lang="en-US" sz="2300" b="1" dirty="0"/>
              <a:t> </a:t>
            </a:r>
            <a:r>
              <a:rPr lang="en-US" sz="2300" dirty="0"/>
              <a:t>– </a:t>
            </a:r>
            <a:r>
              <a:rPr lang="en-US" sz="2300" dirty="0" err="1"/>
              <a:t>kohustus</a:t>
            </a:r>
            <a:r>
              <a:rPr lang="en-US" sz="2300" dirty="0"/>
              <a:t>, </a:t>
            </a:r>
            <a:r>
              <a:rPr lang="en-US" sz="2300" dirty="0" err="1"/>
              <a:t>kuid</a:t>
            </a:r>
            <a:r>
              <a:rPr lang="en-US" sz="2300" dirty="0"/>
              <a:t> sisu </a:t>
            </a:r>
            <a:r>
              <a:rPr lang="en-US" sz="2300" dirty="0" err="1"/>
              <a:t>määratletakse</a:t>
            </a:r>
            <a:r>
              <a:rPr lang="en-US" sz="2300" dirty="0"/>
              <a:t> </a:t>
            </a:r>
            <a:r>
              <a:rPr lang="en-US" sz="2300" dirty="0" err="1"/>
              <a:t>igal</a:t>
            </a:r>
            <a:r>
              <a:rPr lang="en-US" sz="2300" dirty="0"/>
              <a:t> </a:t>
            </a:r>
            <a:r>
              <a:rPr lang="en-US" sz="2300" dirty="0" err="1"/>
              <a:t>konkreetsel</a:t>
            </a:r>
            <a:r>
              <a:rPr lang="en-US" sz="2300" dirty="0"/>
              <a:t> </a:t>
            </a:r>
            <a:r>
              <a:rPr lang="en-US" sz="2300" dirty="0" err="1"/>
              <a:t>juhtumil</a:t>
            </a:r>
            <a:endParaRPr lang="en-US" sz="2300" dirty="0"/>
          </a:p>
          <a:p>
            <a:pPr lvl="1"/>
            <a:r>
              <a:rPr lang="fi-FI" sz="1500" dirty="0">
                <a:hlinkClick r:id="rId2"/>
              </a:rPr>
              <a:t>Hea ehitustava tähtsusest ehitamisel ja ehitusvaidluse korral | NJORD Law Firm</a:t>
            </a:r>
            <a:endParaRPr lang="fi-FI" sz="1500" dirty="0"/>
          </a:p>
          <a:p>
            <a:pPr lvl="1"/>
            <a:r>
              <a:rPr lang="fi-FI" sz="1500" dirty="0">
                <a:hlinkClick r:id="rId3"/>
              </a:rPr>
              <a:t>Hea ehitustava ja Soome normid/juhendid - T-Konsult teedeinsenerid</a:t>
            </a:r>
            <a:endParaRPr lang="en-US" sz="1500" dirty="0"/>
          </a:p>
        </p:txBody>
      </p:sp>
      <p:sp>
        <p:nvSpPr>
          <p:cNvPr id="4" name="Slide Number Placeholder 3">
            <a:extLst>
              <a:ext uri="{FF2B5EF4-FFF2-40B4-BE49-F238E27FC236}">
                <a16:creationId xmlns:a16="http://schemas.microsoft.com/office/drawing/2014/main" id="{B27AC0A4-1046-51B4-19F1-40F06D480105}"/>
              </a:ext>
            </a:extLst>
          </p:cNvPr>
          <p:cNvSpPr>
            <a:spLocks noGrp="1"/>
          </p:cNvSpPr>
          <p:nvPr>
            <p:ph type="sldNum" sz="quarter" idx="12"/>
          </p:nvPr>
        </p:nvSpPr>
        <p:spPr/>
        <p:txBody>
          <a:bodyPr/>
          <a:lstStyle/>
          <a:p>
            <a:fld id="{A89FF1E2-3BA7-475C-A9AD-AEEAF9FE4269}" type="slidenum">
              <a:rPr lang="en-US" smtClean="0"/>
              <a:t>28</a:t>
            </a:fld>
            <a:endParaRPr lang="en-US"/>
          </a:p>
        </p:txBody>
      </p:sp>
    </p:spTree>
    <p:extLst>
      <p:ext uri="{BB962C8B-B14F-4D97-AF65-F5344CB8AC3E}">
        <p14:creationId xmlns:p14="http://schemas.microsoft.com/office/powerpoint/2010/main" val="25316960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FAF789-23AB-DA06-88F2-AEF1AC0B2B36}"/>
              </a:ext>
            </a:extLst>
          </p:cNvPr>
          <p:cNvSpPr>
            <a:spLocks noGrp="1"/>
          </p:cNvSpPr>
          <p:nvPr>
            <p:ph type="title"/>
          </p:nvPr>
        </p:nvSpPr>
        <p:spPr/>
        <p:txBody>
          <a:bodyPr/>
          <a:lstStyle/>
          <a:p>
            <a:r>
              <a:rPr lang="en-US" dirty="0" err="1"/>
              <a:t>EhS</a:t>
            </a:r>
            <a:r>
              <a:rPr lang="en-US" dirty="0"/>
              <a:t> ja </a:t>
            </a:r>
            <a:r>
              <a:rPr lang="en-US" dirty="0" err="1"/>
              <a:t>loakohustuslikkus</a:t>
            </a:r>
            <a:endParaRPr lang="en-US" dirty="0"/>
          </a:p>
        </p:txBody>
      </p:sp>
      <p:sp>
        <p:nvSpPr>
          <p:cNvPr id="3" name="Content Placeholder 2">
            <a:extLst>
              <a:ext uri="{FF2B5EF4-FFF2-40B4-BE49-F238E27FC236}">
                <a16:creationId xmlns:a16="http://schemas.microsoft.com/office/drawing/2014/main" id="{7BE81389-7BC0-4191-F3DA-773F8FC8CE41}"/>
              </a:ext>
            </a:extLst>
          </p:cNvPr>
          <p:cNvSpPr>
            <a:spLocks noGrp="1"/>
          </p:cNvSpPr>
          <p:nvPr>
            <p:ph idx="1"/>
          </p:nvPr>
        </p:nvSpPr>
        <p:spPr>
          <a:xfrm>
            <a:off x="783772" y="1833155"/>
            <a:ext cx="12096206" cy="1229498"/>
          </a:xfrm>
        </p:spPr>
        <p:txBody>
          <a:bodyPr>
            <a:normAutofit fontScale="92500" lnSpcReduction="20000"/>
          </a:bodyPr>
          <a:lstStyle/>
          <a:p>
            <a:r>
              <a:rPr lang="en-US" dirty="0" err="1"/>
              <a:t>EhS</a:t>
            </a:r>
            <a:r>
              <a:rPr lang="en-US" dirty="0"/>
              <a:t> </a:t>
            </a:r>
            <a:r>
              <a:rPr lang="en-US" dirty="0" err="1"/>
              <a:t>muutmised</a:t>
            </a:r>
            <a:r>
              <a:rPr lang="en-US" dirty="0"/>
              <a:t> on </a:t>
            </a:r>
            <a:r>
              <a:rPr lang="en-US" dirty="0" err="1"/>
              <a:t>töös</a:t>
            </a:r>
            <a:r>
              <a:rPr lang="en-US" dirty="0"/>
              <a:t>, </a:t>
            </a:r>
            <a:r>
              <a:rPr lang="en-US" dirty="0" err="1"/>
              <a:t>näis</a:t>
            </a:r>
            <a:r>
              <a:rPr lang="en-US" dirty="0"/>
              <a:t> mis </a:t>
            </a:r>
            <a:r>
              <a:rPr lang="en-US" dirty="0" err="1"/>
              <a:t>välja</a:t>
            </a:r>
            <a:r>
              <a:rPr lang="en-US" dirty="0"/>
              <a:t> </a:t>
            </a:r>
            <a:r>
              <a:rPr lang="en-US" dirty="0" err="1"/>
              <a:t>tuleb</a:t>
            </a:r>
            <a:endParaRPr lang="en-US" dirty="0"/>
          </a:p>
          <a:p>
            <a:r>
              <a:rPr lang="en-US" dirty="0" err="1"/>
              <a:t>Nõudmised</a:t>
            </a:r>
            <a:r>
              <a:rPr lang="en-US" dirty="0"/>
              <a:t> on </a:t>
            </a:r>
            <a:r>
              <a:rPr lang="en-US" dirty="0" err="1"/>
              <a:t>avalikult</a:t>
            </a:r>
            <a:r>
              <a:rPr lang="en-US" dirty="0"/>
              <a:t> </a:t>
            </a:r>
            <a:r>
              <a:rPr lang="en-US" dirty="0" err="1"/>
              <a:t>kasutatava</a:t>
            </a:r>
            <a:r>
              <a:rPr lang="en-US" dirty="0"/>
              <a:t> ja </a:t>
            </a:r>
            <a:r>
              <a:rPr lang="en-US" dirty="0" err="1"/>
              <a:t>avalikkusele</a:t>
            </a:r>
            <a:r>
              <a:rPr lang="en-US" dirty="0"/>
              <a:t> </a:t>
            </a:r>
            <a:r>
              <a:rPr lang="en-US" dirty="0" err="1"/>
              <a:t>ligipääsetava</a:t>
            </a:r>
            <a:r>
              <a:rPr lang="en-US" dirty="0"/>
              <a:t> tee </a:t>
            </a:r>
            <a:r>
              <a:rPr lang="en-US" dirty="0" err="1"/>
              <a:t>kohta</a:t>
            </a:r>
            <a:endParaRPr lang="en-US" dirty="0"/>
          </a:p>
          <a:p>
            <a:pPr marL="0" indent="0">
              <a:buNone/>
            </a:pPr>
            <a:r>
              <a:rPr lang="en-US" sz="2600" dirty="0" err="1"/>
              <a:t>Ehitusteatis</a:t>
            </a:r>
            <a:r>
              <a:rPr lang="en-US" sz="2600" dirty="0"/>
              <a:t>, </a:t>
            </a:r>
            <a:r>
              <a:rPr lang="en-US" sz="2600" dirty="0" err="1"/>
              <a:t>ehitusprojekt</a:t>
            </a:r>
            <a:r>
              <a:rPr lang="en-US" sz="2600" dirty="0"/>
              <a:t> ja </a:t>
            </a:r>
            <a:r>
              <a:rPr lang="en-US" sz="2600" dirty="0" err="1"/>
              <a:t>ehitusluba</a:t>
            </a:r>
            <a:r>
              <a:rPr lang="en-US" sz="2600" dirty="0"/>
              <a:t> vs </a:t>
            </a:r>
            <a:r>
              <a:rPr lang="en-US" sz="2600" dirty="0" err="1"/>
              <a:t>kasutusteatis</a:t>
            </a:r>
            <a:r>
              <a:rPr lang="en-US" sz="2600" dirty="0"/>
              <a:t>, </a:t>
            </a:r>
            <a:r>
              <a:rPr lang="en-US" sz="2600" dirty="0" err="1"/>
              <a:t>ehitusprojekt</a:t>
            </a:r>
            <a:r>
              <a:rPr lang="en-US" sz="2600" dirty="0"/>
              <a:t> ja </a:t>
            </a:r>
            <a:r>
              <a:rPr lang="en-US" sz="2600" dirty="0" err="1"/>
              <a:t>kasutusluba</a:t>
            </a:r>
            <a:endParaRPr lang="en-US" sz="2600" dirty="0"/>
          </a:p>
        </p:txBody>
      </p:sp>
      <p:pic>
        <p:nvPicPr>
          <p:cNvPr id="5" name="Picture 4">
            <a:extLst>
              <a:ext uri="{FF2B5EF4-FFF2-40B4-BE49-F238E27FC236}">
                <a16:creationId xmlns:a16="http://schemas.microsoft.com/office/drawing/2014/main" id="{58C9A4C8-3CF6-828D-C9FE-36F2B1115954}"/>
              </a:ext>
            </a:extLst>
          </p:cNvPr>
          <p:cNvPicPr>
            <a:picLocks noChangeAspect="1"/>
          </p:cNvPicPr>
          <p:nvPr/>
        </p:nvPicPr>
        <p:blipFill>
          <a:blip r:embed="rId2"/>
          <a:stretch>
            <a:fillRect/>
          </a:stretch>
        </p:blipFill>
        <p:spPr>
          <a:xfrm>
            <a:off x="117333" y="3321613"/>
            <a:ext cx="6165901" cy="3536387"/>
          </a:xfrm>
          <a:prstGeom prst="rect">
            <a:avLst/>
          </a:prstGeom>
        </p:spPr>
      </p:pic>
      <p:pic>
        <p:nvPicPr>
          <p:cNvPr id="7" name="Picture 6">
            <a:extLst>
              <a:ext uri="{FF2B5EF4-FFF2-40B4-BE49-F238E27FC236}">
                <a16:creationId xmlns:a16="http://schemas.microsoft.com/office/drawing/2014/main" id="{F32D3CBD-2926-D844-AE44-2A42A099D10D}"/>
              </a:ext>
            </a:extLst>
          </p:cNvPr>
          <p:cNvPicPr>
            <a:picLocks noChangeAspect="1"/>
          </p:cNvPicPr>
          <p:nvPr/>
        </p:nvPicPr>
        <p:blipFill>
          <a:blip r:embed="rId3"/>
          <a:stretch>
            <a:fillRect/>
          </a:stretch>
        </p:blipFill>
        <p:spPr>
          <a:xfrm>
            <a:off x="6400801" y="3334161"/>
            <a:ext cx="5791200" cy="3520831"/>
          </a:xfrm>
          <a:prstGeom prst="rect">
            <a:avLst/>
          </a:prstGeom>
        </p:spPr>
      </p:pic>
      <p:sp>
        <p:nvSpPr>
          <p:cNvPr id="4" name="Slide Number Placeholder 3">
            <a:extLst>
              <a:ext uri="{FF2B5EF4-FFF2-40B4-BE49-F238E27FC236}">
                <a16:creationId xmlns:a16="http://schemas.microsoft.com/office/drawing/2014/main" id="{4CB41A01-176D-F05C-B3E1-BF237F0CE485}"/>
              </a:ext>
            </a:extLst>
          </p:cNvPr>
          <p:cNvSpPr>
            <a:spLocks noGrp="1"/>
          </p:cNvSpPr>
          <p:nvPr>
            <p:ph type="sldNum" sz="quarter" idx="12"/>
          </p:nvPr>
        </p:nvSpPr>
        <p:spPr/>
        <p:txBody>
          <a:bodyPr/>
          <a:lstStyle/>
          <a:p>
            <a:fld id="{A89FF1E2-3BA7-475C-A9AD-AEEAF9FE4269}" type="slidenum">
              <a:rPr lang="en-US" smtClean="0"/>
              <a:t>29</a:t>
            </a:fld>
            <a:endParaRPr lang="en-US"/>
          </a:p>
        </p:txBody>
      </p:sp>
    </p:spTree>
    <p:extLst>
      <p:ext uri="{BB962C8B-B14F-4D97-AF65-F5344CB8AC3E}">
        <p14:creationId xmlns:p14="http://schemas.microsoft.com/office/powerpoint/2010/main" val="42534516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t-EE" dirty="0"/>
              <a:t>Ehitusseadustik</a:t>
            </a:r>
          </a:p>
        </p:txBody>
      </p:sp>
      <p:sp>
        <p:nvSpPr>
          <p:cNvPr id="3" name="Content Placeholder 2"/>
          <p:cNvSpPr>
            <a:spLocks noGrp="1"/>
          </p:cNvSpPr>
          <p:nvPr>
            <p:ph idx="1"/>
          </p:nvPr>
        </p:nvSpPr>
        <p:spPr>
          <a:xfrm>
            <a:off x="759162" y="1877518"/>
            <a:ext cx="11306019" cy="3615267"/>
          </a:xfrm>
        </p:spPr>
        <p:txBody>
          <a:bodyPr>
            <a:normAutofit fontScale="85000" lnSpcReduction="20000"/>
          </a:bodyPr>
          <a:lstStyle/>
          <a:p>
            <a:r>
              <a:rPr lang="et-EE" dirty="0"/>
              <a:t>Ehitised on hooned ja rajatised</a:t>
            </a:r>
          </a:p>
          <a:p>
            <a:r>
              <a:rPr lang="et-EE" dirty="0"/>
              <a:t>Tee kaitsevöönd: välimise sõiduraja servast: </a:t>
            </a:r>
            <a:endParaRPr lang="en-US" dirty="0"/>
          </a:p>
          <a:p>
            <a:pPr lvl="1"/>
            <a:r>
              <a:rPr lang="et-EE" dirty="0"/>
              <a:t>E-50, mnt-30, tänav 10 (kuni 50 kui DP/ÜP)</a:t>
            </a:r>
          </a:p>
          <a:p>
            <a:pPr lvl="1"/>
            <a:r>
              <a:rPr lang="et-EE" dirty="0"/>
              <a:t>Ei saa aru, miks tee kaitsevööndis ei tohi teha lageraiet</a:t>
            </a:r>
          </a:p>
          <a:p>
            <a:r>
              <a:rPr lang="et-EE" dirty="0" err="1"/>
              <a:t>EhS</a:t>
            </a:r>
            <a:r>
              <a:rPr lang="et-EE" dirty="0"/>
              <a:t> kehtib: avalikult kasutatavale teele ja avalikkusele ligipääsetavale erateele </a:t>
            </a:r>
            <a:r>
              <a:rPr lang="et-EE" i="1" dirty="0"/>
              <a:t>(omaniku poolt määratud avalikkusele suunatud funktsiooniga)</a:t>
            </a:r>
          </a:p>
          <a:p>
            <a:r>
              <a:rPr lang="et-EE" dirty="0"/>
              <a:t>Peatükk 11 – Tee</a:t>
            </a:r>
          </a:p>
          <a:p>
            <a:pPr lvl="1"/>
            <a:r>
              <a:rPr lang="et-EE" dirty="0"/>
              <a:t>Kehtib avalikult kasutatavale teele ja avalikkusele ligipääsetavale erateele</a:t>
            </a:r>
          </a:p>
          <a:p>
            <a:pPr lvl="1"/>
            <a:r>
              <a:rPr lang="et-EE" dirty="0"/>
              <a:t>Par.92 – terminid; Par.93 … 103 – sisulised küsimused</a:t>
            </a:r>
          </a:p>
          <a:p>
            <a:pPr lvl="1"/>
            <a:r>
              <a:rPr lang="et-EE" dirty="0"/>
              <a:t>Tee on rajatis, mis on ette nähtud inimeste, sõidukite või loomade liikumiseks või liiklemiseks. Tee osaks loetakse tunnel, sild, viadukt ja muud liiklemiseks kasutatavad ning tee toimimiseks vajalikud rajatised.</a:t>
            </a:r>
            <a:endParaRPr lang="et-EE" i="1" dirty="0"/>
          </a:p>
        </p:txBody>
      </p:sp>
    </p:spTree>
    <p:extLst>
      <p:ext uri="{BB962C8B-B14F-4D97-AF65-F5344CB8AC3E}">
        <p14:creationId xmlns:p14="http://schemas.microsoft.com/office/powerpoint/2010/main" val="22154244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p:cNvSpPr>
            <a:spLocks noGrp="1"/>
          </p:cNvSpPr>
          <p:nvPr>
            <p:ph type="title"/>
          </p:nvPr>
        </p:nvSpPr>
        <p:spPr/>
        <p:txBody>
          <a:bodyPr/>
          <a:lstStyle/>
          <a:p>
            <a:r>
              <a:rPr lang="et-EE" dirty="0"/>
              <a:t>Liiklusse(</a:t>
            </a:r>
            <a:r>
              <a:rPr lang="et-EE" dirty="0" err="1"/>
              <a:t>ga</a:t>
            </a:r>
            <a:r>
              <a:rPr lang="et-EE" dirty="0"/>
              <a:t>)adus</a:t>
            </a:r>
          </a:p>
        </p:txBody>
      </p:sp>
      <p:sp>
        <p:nvSpPr>
          <p:cNvPr id="3" name="Sisu kohatäide 2"/>
          <p:cNvSpPr>
            <a:spLocks noGrp="1"/>
          </p:cNvSpPr>
          <p:nvPr>
            <p:ph idx="1"/>
          </p:nvPr>
        </p:nvSpPr>
        <p:spPr>
          <a:xfrm>
            <a:off x="292572" y="1461496"/>
            <a:ext cx="11355974" cy="4751759"/>
          </a:xfrm>
        </p:spPr>
        <p:txBody>
          <a:bodyPr>
            <a:normAutofit fontScale="85000" lnSpcReduction="20000"/>
          </a:bodyPr>
          <a:lstStyle/>
          <a:p>
            <a:r>
              <a:rPr lang="et-EE" sz="2600" b="1" dirty="0"/>
              <a:t>Tee</a:t>
            </a:r>
            <a:r>
              <a:rPr lang="et-EE" sz="2600" dirty="0"/>
              <a:t> on jalakäijate või sõidukite liiklemiseks avatud rajatis või maaomaniku poolt liikluseks ettenähtud muu ala. Tee koosseisu kuuluvad ka teepeenrad, eraldus- ja haljasribad. </a:t>
            </a:r>
          </a:p>
          <a:p>
            <a:r>
              <a:rPr lang="et-EE" sz="2600" dirty="0"/>
              <a:t>Olenevalt pealiskihist jagunevad teed kattega teeks, kruusateeks ja pinnasteeks</a:t>
            </a:r>
          </a:p>
          <a:p>
            <a:pPr lvl="2"/>
            <a:r>
              <a:rPr lang="et-EE" b="1" dirty="0"/>
              <a:t>Kattega tee </a:t>
            </a:r>
            <a:r>
              <a:rPr lang="et-EE" dirty="0"/>
              <a:t>on tsemendi, tuha või bituumeniga töödeldud materjalist kattega (asfalt-, tsementbetoon- või muu selline kate) ning kiviparketi ja munakivisillutisega tee.</a:t>
            </a:r>
          </a:p>
          <a:p>
            <a:pPr lvl="2"/>
            <a:r>
              <a:rPr lang="et-EE" b="1" dirty="0"/>
              <a:t>Kruusatee </a:t>
            </a:r>
            <a:r>
              <a:rPr lang="et-EE" dirty="0"/>
              <a:t>on kruusast, kruus- või killustikliivast või killustikusõelmetest tee.</a:t>
            </a:r>
          </a:p>
          <a:p>
            <a:pPr lvl="2"/>
            <a:r>
              <a:rPr lang="et-EE" b="1" dirty="0"/>
              <a:t>Pinnastee</a:t>
            </a:r>
            <a:r>
              <a:rPr lang="et-EE" dirty="0"/>
              <a:t> on põllu-, metsa- või muu selline pealiskihita tee, mis on teeks rajatud või sõidukite liikumise tulemusena selleks kujunenud;</a:t>
            </a:r>
          </a:p>
          <a:p>
            <a:r>
              <a:rPr lang="et-EE" dirty="0"/>
              <a:t>Teehoiu rahastamine</a:t>
            </a:r>
            <a:r>
              <a:rPr lang="en-US" dirty="0"/>
              <a:t> - </a:t>
            </a:r>
            <a:r>
              <a:rPr lang="en-US" dirty="0">
                <a:hlinkClick r:id="rId2"/>
              </a:rPr>
              <a:t>https://www.transpordiamet.ee/teehoiukava</a:t>
            </a:r>
            <a:r>
              <a:rPr lang="en-US" dirty="0"/>
              <a:t> </a:t>
            </a:r>
            <a:endParaRPr lang="et-EE" dirty="0"/>
          </a:p>
          <a:p>
            <a:pPr lvl="1"/>
            <a:r>
              <a:rPr lang="et-EE" dirty="0"/>
              <a:t>teehoiukava alusel (kava 4 aastaks</a:t>
            </a:r>
            <a:r>
              <a:rPr lang="en-US" dirty="0"/>
              <a:t> – </a:t>
            </a:r>
            <a:r>
              <a:rPr lang="en-US" dirty="0" err="1"/>
              <a:t>tänane</a:t>
            </a:r>
            <a:r>
              <a:rPr lang="en-US" dirty="0"/>
              <a:t> 2025-2028</a:t>
            </a:r>
            <a:r>
              <a:rPr lang="et-EE" dirty="0"/>
              <a:t>)</a:t>
            </a:r>
          </a:p>
          <a:p>
            <a:pPr lvl="2"/>
            <a:r>
              <a:rPr lang="et-EE" dirty="0"/>
              <a:t>igal aastal lepitakse kokku – ei võimalda pikaajalist planeerimist.</a:t>
            </a:r>
            <a:endParaRPr lang="en-US" dirty="0"/>
          </a:p>
          <a:p>
            <a:pPr lvl="2"/>
            <a:r>
              <a:rPr lang="en-US" dirty="0"/>
              <a:t>2025-2028 on </a:t>
            </a:r>
            <a:r>
              <a:rPr lang="en-US" dirty="0" err="1">
                <a:hlinkClick r:id="rId3"/>
              </a:rPr>
              <a:t>Riigi</a:t>
            </a:r>
            <a:r>
              <a:rPr lang="en-US" dirty="0">
                <a:hlinkClick r:id="rId3"/>
              </a:rPr>
              <a:t> </a:t>
            </a:r>
            <a:r>
              <a:rPr lang="en-US" dirty="0" err="1">
                <a:hlinkClick r:id="rId3"/>
              </a:rPr>
              <a:t>Eelarvestrateegia</a:t>
            </a:r>
            <a:r>
              <a:rPr lang="en-US" dirty="0">
                <a:hlinkClick r:id="rId3"/>
              </a:rPr>
              <a:t> </a:t>
            </a:r>
            <a:r>
              <a:rPr lang="en-US" dirty="0"/>
              <a:t>ja THK </a:t>
            </a:r>
            <a:r>
              <a:rPr lang="en-US" dirty="0" err="1"/>
              <a:t>järgi</a:t>
            </a:r>
            <a:r>
              <a:rPr lang="en-US" dirty="0"/>
              <a:t> </a:t>
            </a:r>
            <a:r>
              <a:rPr lang="en-US" dirty="0" err="1"/>
              <a:t>KaKaStroof</a:t>
            </a:r>
            <a:r>
              <a:rPr lang="et-EE" dirty="0"/>
              <a:t> </a:t>
            </a:r>
          </a:p>
          <a:p>
            <a:pPr lvl="1"/>
            <a:r>
              <a:rPr lang="et-EE" dirty="0"/>
              <a:t>KOV teede rahastamine ei ole proportsionaalne</a:t>
            </a:r>
          </a:p>
          <a:p>
            <a:pPr lvl="2"/>
            <a:r>
              <a:rPr lang="et-EE" dirty="0"/>
              <a:t>ei kilomeetrite, läbisõidu ega müüdud kütusega</a:t>
            </a:r>
          </a:p>
          <a:p>
            <a:pPr lvl="1"/>
            <a:r>
              <a:rPr lang="et-EE" dirty="0"/>
              <a:t>Euroraha vaid TEN-T teedele – algselt seostatud kütuseaktsiisiga</a:t>
            </a:r>
          </a:p>
          <a:p>
            <a:r>
              <a:rPr lang="et-EE" dirty="0"/>
              <a:t>Tee omaniku kohustus – ohutu liiklus</a:t>
            </a:r>
          </a:p>
          <a:p>
            <a:pPr marL="0" indent="0">
              <a:buNone/>
            </a:pPr>
            <a:endParaRPr lang="et-EE" dirty="0"/>
          </a:p>
        </p:txBody>
      </p:sp>
      <p:pic>
        <p:nvPicPr>
          <p:cNvPr id="6" name="Picture 5">
            <a:extLst>
              <a:ext uri="{FF2B5EF4-FFF2-40B4-BE49-F238E27FC236}">
                <a16:creationId xmlns:a16="http://schemas.microsoft.com/office/drawing/2014/main" id="{B6CC216B-3322-CF8E-FB31-BE4DDF9ADDCE}"/>
              </a:ext>
            </a:extLst>
          </p:cNvPr>
          <p:cNvPicPr>
            <a:picLocks noChangeAspect="1"/>
          </p:cNvPicPr>
          <p:nvPr/>
        </p:nvPicPr>
        <p:blipFill>
          <a:blip r:embed="rId4"/>
          <a:stretch>
            <a:fillRect/>
          </a:stretch>
        </p:blipFill>
        <p:spPr>
          <a:xfrm>
            <a:off x="9834879" y="3244"/>
            <a:ext cx="2357119" cy="1508864"/>
          </a:xfrm>
          <a:prstGeom prst="rect">
            <a:avLst/>
          </a:prstGeom>
        </p:spPr>
      </p:pic>
    </p:spTree>
    <p:extLst>
      <p:ext uri="{BB962C8B-B14F-4D97-AF65-F5344CB8AC3E}">
        <p14:creationId xmlns:p14="http://schemas.microsoft.com/office/powerpoint/2010/main" val="8758911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7D8765-4A05-4764-AF97-14744D3781DF}"/>
              </a:ext>
            </a:extLst>
          </p:cNvPr>
          <p:cNvSpPr>
            <a:spLocks noGrp="1"/>
          </p:cNvSpPr>
          <p:nvPr>
            <p:ph type="title"/>
          </p:nvPr>
        </p:nvSpPr>
        <p:spPr/>
        <p:txBody>
          <a:bodyPr/>
          <a:lstStyle/>
          <a:p>
            <a:r>
              <a:rPr lang="en-US" sz="2800" dirty="0" err="1"/>
              <a:t>Standardid</a:t>
            </a:r>
            <a:r>
              <a:rPr lang="en-US" sz="2800" dirty="0"/>
              <a:t> – </a:t>
            </a:r>
            <a:r>
              <a:rPr lang="en-US" sz="2800" dirty="0" err="1"/>
              <a:t>rakenduvad</a:t>
            </a:r>
            <a:r>
              <a:rPr lang="en-US" sz="2800" dirty="0"/>
              <a:t> kas </a:t>
            </a:r>
            <a:r>
              <a:rPr lang="en-US" sz="2800" dirty="0" err="1"/>
              <a:t>normiviitest</a:t>
            </a:r>
            <a:r>
              <a:rPr lang="en-US" sz="2800" dirty="0"/>
              <a:t>, </a:t>
            </a:r>
            <a:r>
              <a:rPr lang="en-US" sz="2800" dirty="0" err="1"/>
              <a:t>lähteülesandest</a:t>
            </a:r>
            <a:r>
              <a:rPr lang="en-US" sz="2800" dirty="0"/>
              <a:t> </a:t>
            </a:r>
            <a:r>
              <a:rPr lang="en-US" sz="2800" dirty="0" err="1"/>
              <a:t>või</a:t>
            </a:r>
            <a:r>
              <a:rPr lang="en-US" sz="2800" dirty="0"/>
              <a:t> </a:t>
            </a:r>
            <a:r>
              <a:rPr lang="en-US" sz="2800" dirty="0" err="1"/>
              <a:t>läbi</a:t>
            </a:r>
            <a:r>
              <a:rPr lang="en-US" sz="2800" dirty="0"/>
              <a:t> “</a:t>
            </a:r>
            <a:r>
              <a:rPr lang="en-US" sz="2800" dirty="0" err="1"/>
              <a:t>hea</a:t>
            </a:r>
            <a:r>
              <a:rPr lang="en-US" sz="2800" dirty="0"/>
              <a:t> </a:t>
            </a:r>
            <a:r>
              <a:rPr lang="en-US" sz="2800" dirty="0" err="1"/>
              <a:t>tava</a:t>
            </a:r>
            <a:r>
              <a:rPr lang="en-US" sz="2800" dirty="0"/>
              <a:t>” </a:t>
            </a:r>
            <a:r>
              <a:rPr lang="en-US" sz="2800" dirty="0" err="1"/>
              <a:t>määratluse</a:t>
            </a:r>
            <a:endParaRPr lang="en-US" sz="2800" dirty="0"/>
          </a:p>
        </p:txBody>
      </p:sp>
      <p:sp>
        <p:nvSpPr>
          <p:cNvPr id="3" name="Content Placeholder 2">
            <a:extLst>
              <a:ext uri="{FF2B5EF4-FFF2-40B4-BE49-F238E27FC236}">
                <a16:creationId xmlns:a16="http://schemas.microsoft.com/office/drawing/2014/main" id="{14B2EE5F-1AE0-49CA-B0D2-CC006C9F9D52}"/>
              </a:ext>
            </a:extLst>
          </p:cNvPr>
          <p:cNvSpPr>
            <a:spLocks noGrp="1"/>
          </p:cNvSpPr>
          <p:nvPr>
            <p:ph idx="1"/>
          </p:nvPr>
        </p:nvSpPr>
        <p:spPr>
          <a:xfrm>
            <a:off x="1337733" y="2133599"/>
            <a:ext cx="10562167" cy="4326467"/>
          </a:xfrm>
        </p:spPr>
        <p:txBody>
          <a:bodyPr>
            <a:normAutofit fontScale="70000" lnSpcReduction="20000"/>
          </a:bodyPr>
          <a:lstStyle/>
          <a:p>
            <a:pPr>
              <a:lnSpc>
                <a:spcPct val="120000"/>
              </a:lnSpc>
            </a:pPr>
            <a:r>
              <a:rPr lang="en-US" dirty="0"/>
              <a:t>EVS – Eesti </a:t>
            </a:r>
            <a:r>
              <a:rPr lang="en-US" dirty="0" err="1"/>
              <a:t>Vabariigi</a:t>
            </a:r>
            <a:r>
              <a:rPr lang="en-US" dirty="0"/>
              <a:t> Standard</a:t>
            </a:r>
          </a:p>
          <a:p>
            <a:pPr>
              <a:lnSpc>
                <a:spcPct val="120000"/>
              </a:lnSpc>
            </a:pPr>
            <a:r>
              <a:rPr lang="en-US" dirty="0"/>
              <a:t>EVS-EN – </a:t>
            </a:r>
            <a:r>
              <a:rPr lang="en-US" dirty="0" err="1"/>
              <a:t>Euroopa</a:t>
            </a:r>
            <a:r>
              <a:rPr lang="en-US" dirty="0"/>
              <a:t> Standard, </a:t>
            </a:r>
            <a:r>
              <a:rPr lang="en-US" dirty="0" err="1"/>
              <a:t>harmoniseeritud</a:t>
            </a:r>
            <a:endParaRPr lang="en-US" dirty="0"/>
          </a:p>
          <a:p>
            <a:pPr>
              <a:lnSpc>
                <a:spcPct val="120000"/>
              </a:lnSpc>
            </a:pPr>
            <a:r>
              <a:rPr lang="en-US" dirty="0"/>
              <a:t>EVS-EN ISO – </a:t>
            </a:r>
            <a:r>
              <a:rPr lang="en-US" dirty="0" err="1"/>
              <a:t>Euroopa</a:t>
            </a:r>
            <a:r>
              <a:rPr lang="en-US" dirty="0"/>
              <a:t> </a:t>
            </a:r>
            <a:r>
              <a:rPr lang="en-US" dirty="0" err="1"/>
              <a:t>standardina</a:t>
            </a:r>
            <a:r>
              <a:rPr lang="en-US" dirty="0"/>
              <a:t> </a:t>
            </a:r>
            <a:r>
              <a:rPr lang="en-US" dirty="0" err="1"/>
              <a:t>avaldatud</a:t>
            </a:r>
            <a:r>
              <a:rPr lang="en-US" dirty="0"/>
              <a:t> </a:t>
            </a:r>
            <a:r>
              <a:rPr lang="en-US" dirty="0" err="1"/>
              <a:t>rahvusvahelise</a:t>
            </a:r>
            <a:r>
              <a:rPr lang="en-US" dirty="0"/>
              <a:t> </a:t>
            </a:r>
            <a:r>
              <a:rPr lang="en-US" dirty="0" err="1"/>
              <a:t>standardimisorganisatsiooni</a:t>
            </a:r>
            <a:r>
              <a:rPr lang="en-US" dirty="0"/>
              <a:t> standard</a:t>
            </a:r>
          </a:p>
          <a:p>
            <a:pPr>
              <a:lnSpc>
                <a:spcPct val="120000"/>
              </a:lnSpc>
            </a:pPr>
            <a:r>
              <a:rPr lang="en-US" dirty="0"/>
              <a:t>EVS 843:2016 – </a:t>
            </a:r>
            <a:r>
              <a:rPr lang="en-US" dirty="0" err="1"/>
              <a:t>linnatänavad</a:t>
            </a:r>
            <a:endParaRPr lang="en-US" dirty="0"/>
          </a:p>
          <a:p>
            <a:pPr lvl="1">
              <a:lnSpc>
                <a:spcPct val="120000"/>
              </a:lnSpc>
            </a:pPr>
            <a:r>
              <a:rPr lang="en-US" dirty="0"/>
              <a:t>EVS 843: </a:t>
            </a:r>
            <a:r>
              <a:rPr lang="et-EE" dirty="0"/>
              <a:t>See Eesti standard rakendub avalikult kasutatavate tänavate, kõigi tiheasustusaladel paiknevate avalikult kasutatavate kohalike teede ja avalikkusele ligipääsetavate erateede projekteerimisel ning kohalikke teid käsitlevate planeeringute koostamisel. </a:t>
            </a:r>
            <a:r>
              <a:rPr lang="et-EE" b="1" dirty="0"/>
              <a:t>Standardit ei rakendata riigiteedel</a:t>
            </a:r>
            <a:r>
              <a:rPr lang="et-EE" dirty="0"/>
              <a:t>, riigiteede planeerimisel ja linna äärealadel paiknevatel avalikult kasutatavatel teedel, kus asustus on hõre ning liikluskeskkond pigem sarnaneb maantee tingimustega, nende teede projekteerimisel on soovitav lähtuda ehitusseadustiku alusel kehtestatud tee projekteerimise normidest. Kohaliku omavalitsuse ja Maanteeameti kokkuleppel võib seda Eesti standardit rakendada linnades, alevites ja alevikes asuvatel riigiteedel.</a:t>
            </a:r>
            <a:endParaRPr lang="en-US" dirty="0"/>
          </a:p>
        </p:txBody>
      </p:sp>
    </p:spTree>
    <p:extLst>
      <p:ext uri="{BB962C8B-B14F-4D97-AF65-F5344CB8AC3E}">
        <p14:creationId xmlns:p14="http://schemas.microsoft.com/office/powerpoint/2010/main" val="46020376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A2999E-22E1-E36A-E901-8FF87AC29744}"/>
              </a:ext>
            </a:extLst>
          </p:cNvPr>
          <p:cNvSpPr>
            <a:spLocks noGrp="1"/>
          </p:cNvSpPr>
          <p:nvPr>
            <p:ph type="title"/>
          </p:nvPr>
        </p:nvSpPr>
        <p:spPr/>
        <p:txBody>
          <a:bodyPr/>
          <a:lstStyle/>
          <a:p>
            <a:r>
              <a:rPr lang="en-US" dirty="0" err="1"/>
              <a:t>Standardid</a:t>
            </a:r>
            <a:endParaRPr lang="en-US" dirty="0"/>
          </a:p>
        </p:txBody>
      </p:sp>
      <p:sp>
        <p:nvSpPr>
          <p:cNvPr id="3" name="Content Placeholder 2">
            <a:extLst>
              <a:ext uri="{FF2B5EF4-FFF2-40B4-BE49-F238E27FC236}">
                <a16:creationId xmlns:a16="http://schemas.microsoft.com/office/drawing/2014/main" id="{60E894F1-A0E8-2090-A494-E4C94AE96BB3}"/>
              </a:ext>
            </a:extLst>
          </p:cNvPr>
          <p:cNvSpPr>
            <a:spLocks noGrp="1"/>
          </p:cNvSpPr>
          <p:nvPr>
            <p:ph idx="1"/>
          </p:nvPr>
        </p:nvSpPr>
        <p:spPr>
          <a:xfrm>
            <a:off x="394283" y="1825625"/>
            <a:ext cx="11543717" cy="4351338"/>
          </a:xfrm>
        </p:spPr>
        <p:txBody>
          <a:bodyPr>
            <a:normAutofit fontScale="92500" lnSpcReduction="20000"/>
          </a:bodyPr>
          <a:lstStyle/>
          <a:p>
            <a:r>
              <a:rPr lang="en-US" dirty="0"/>
              <a:t>EVS 843:2016 </a:t>
            </a:r>
            <a:r>
              <a:rPr lang="en-US" dirty="0" err="1"/>
              <a:t>Linnatänavad</a:t>
            </a:r>
            <a:r>
              <a:rPr lang="en-US" dirty="0"/>
              <a:t> – </a:t>
            </a:r>
            <a:r>
              <a:rPr lang="en-US" dirty="0" err="1"/>
              <a:t>asendatakse</a:t>
            </a:r>
            <a:r>
              <a:rPr lang="en-US" dirty="0"/>
              <a:t> </a:t>
            </a:r>
            <a:r>
              <a:rPr lang="en-US" dirty="0" err="1"/>
              <a:t>standardiga</a:t>
            </a:r>
            <a:r>
              <a:rPr lang="en-US" dirty="0"/>
              <a:t> </a:t>
            </a:r>
            <a:r>
              <a:rPr lang="en-US" dirty="0" err="1"/>
              <a:t>Linnaruum</a:t>
            </a:r>
            <a:endParaRPr lang="en-US" dirty="0"/>
          </a:p>
          <a:p>
            <a:pPr lvl="1"/>
            <a:r>
              <a:rPr lang="en-US" sz="2100" dirty="0">
                <a:solidFill>
                  <a:srgbClr val="FF0000"/>
                </a:solidFill>
              </a:rPr>
              <a:t>EVS 932:2017 – </a:t>
            </a:r>
            <a:r>
              <a:rPr lang="en-US" sz="2100" dirty="0" err="1">
                <a:solidFill>
                  <a:srgbClr val="FF0000"/>
                </a:solidFill>
              </a:rPr>
              <a:t>ehitusprojekt</a:t>
            </a:r>
            <a:r>
              <a:rPr lang="en-US" sz="2100" dirty="0">
                <a:solidFill>
                  <a:srgbClr val="FF0000"/>
                </a:solidFill>
              </a:rPr>
              <a:t> – </a:t>
            </a:r>
            <a:r>
              <a:rPr lang="en-US" sz="2100" dirty="0" err="1">
                <a:solidFill>
                  <a:srgbClr val="FF0000"/>
                </a:solidFill>
              </a:rPr>
              <a:t>ei</a:t>
            </a:r>
            <a:r>
              <a:rPr lang="en-US" sz="2100" dirty="0">
                <a:solidFill>
                  <a:srgbClr val="FF0000"/>
                </a:solidFill>
              </a:rPr>
              <a:t> </a:t>
            </a:r>
            <a:r>
              <a:rPr lang="en-US" sz="2100" dirty="0" err="1">
                <a:solidFill>
                  <a:srgbClr val="FF0000"/>
                </a:solidFill>
              </a:rPr>
              <a:t>kehti</a:t>
            </a:r>
            <a:r>
              <a:rPr lang="en-US" sz="2100" dirty="0">
                <a:solidFill>
                  <a:srgbClr val="FF0000"/>
                </a:solidFill>
              </a:rPr>
              <a:t> </a:t>
            </a:r>
            <a:r>
              <a:rPr lang="en-US" sz="2100" dirty="0" err="1">
                <a:solidFill>
                  <a:srgbClr val="FF0000"/>
                </a:solidFill>
              </a:rPr>
              <a:t>avalikel</a:t>
            </a:r>
            <a:r>
              <a:rPr lang="en-US" sz="2100" dirty="0">
                <a:solidFill>
                  <a:srgbClr val="FF0000"/>
                </a:solidFill>
              </a:rPr>
              <a:t> </a:t>
            </a:r>
            <a:r>
              <a:rPr lang="en-US" sz="2100" dirty="0" err="1">
                <a:solidFill>
                  <a:srgbClr val="FF0000"/>
                </a:solidFill>
              </a:rPr>
              <a:t>teedel</a:t>
            </a:r>
            <a:endParaRPr lang="en-US" sz="2100" dirty="0">
              <a:solidFill>
                <a:srgbClr val="FF0000"/>
              </a:solidFill>
            </a:endParaRPr>
          </a:p>
          <a:p>
            <a:pPr lvl="1"/>
            <a:r>
              <a:rPr lang="en-US" sz="2100" dirty="0"/>
              <a:t>EVS 848 – </a:t>
            </a:r>
            <a:r>
              <a:rPr lang="en-US" sz="2100" dirty="0" err="1"/>
              <a:t>väliskanalisatsioon</a:t>
            </a:r>
            <a:endParaRPr lang="en-US" sz="2100" dirty="0"/>
          </a:p>
          <a:p>
            <a:pPr lvl="1"/>
            <a:r>
              <a:rPr lang="en-US" sz="2100" dirty="0"/>
              <a:t>EVS-EN 1990-1997 – </a:t>
            </a:r>
            <a:r>
              <a:rPr lang="en-US" sz="2100" dirty="0" err="1"/>
              <a:t>ehitustehnilise</a:t>
            </a:r>
            <a:r>
              <a:rPr lang="en-US" sz="2100" dirty="0"/>
              <a:t> </a:t>
            </a:r>
            <a:r>
              <a:rPr lang="en-US" sz="2100" dirty="0" err="1"/>
              <a:t>projekteerimise</a:t>
            </a:r>
            <a:r>
              <a:rPr lang="en-US" sz="2100" dirty="0"/>
              <a:t> </a:t>
            </a:r>
            <a:r>
              <a:rPr lang="en-US" sz="2100" dirty="0" err="1"/>
              <a:t>põhimõtted</a:t>
            </a:r>
            <a:endParaRPr lang="en-US" sz="2100" dirty="0"/>
          </a:p>
          <a:p>
            <a:r>
              <a:rPr lang="en-US" dirty="0" err="1"/>
              <a:t>Materjalide</a:t>
            </a:r>
            <a:r>
              <a:rPr lang="en-US" dirty="0"/>
              <a:t> ja </a:t>
            </a:r>
            <a:r>
              <a:rPr lang="en-US" dirty="0" err="1"/>
              <a:t>pinnaste</a:t>
            </a:r>
            <a:r>
              <a:rPr lang="en-US" dirty="0"/>
              <a:t> </a:t>
            </a:r>
            <a:r>
              <a:rPr lang="en-US" dirty="0" err="1"/>
              <a:t>omadusi</a:t>
            </a:r>
            <a:r>
              <a:rPr lang="en-US" dirty="0"/>
              <a:t> ja </a:t>
            </a:r>
            <a:r>
              <a:rPr lang="en-US" dirty="0" err="1"/>
              <a:t>kasutust</a:t>
            </a:r>
            <a:r>
              <a:rPr lang="en-US" dirty="0"/>
              <a:t> </a:t>
            </a:r>
            <a:r>
              <a:rPr lang="en-US" dirty="0" err="1"/>
              <a:t>reguleerivad</a:t>
            </a:r>
            <a:endParaRPr lang="en-US" dirty="0"/>
          </a:p>
          <a:p>
            <a:pPr lvl="1"/>
            <a:r>
              <a:rPr lang="en-US" sz="2100" dirty="0"/>
              <a:t>EVS 901 </a:t>
            </a:r>
            <a:r>
              <a:rPr lang="en-US" sz="2100" dirty="0" err="1"/>
              <a:t>seeria</a:t>
            </a:r>
            <a:r>
              <a:rPr lang="en-US" sz="2100" dirty="0"/>
              <a:t> – 1 (</a:t>
            </a:r>
            <a:r>
              <a:rPr lang="en-US" sz="2100" dirty="0" err="1"/>
              <a:t>asfaltsegude</a:t>
            </a:r>
            <a:r>
              <a:rPr lang="en-US" sz="2100" dirty="0"/>
              <a:t> </a:t>
            </a:r>
            <a:r>
              <a:rPr lang="en-US" sz="2100" dirty="0" err="1"/>
              <a:t>täitematerjalid</a:t>
            </a:r>
            <a:r>
              <a:rPr lang="en-US" sz="2100" dirty="0"/>
              <a:t>), 2 (</a:t>
            </a:r>
            <a:r>
              <a:rPr lang="en-US" sz="2100" dirty="0" err="1"/>
              <a:t>bituumen</a:t>
            </a:r>
            <a:r>
              <a:rPr lang="en-US" sz="2100" dirty="0"/>
              <a:t>), 3 (</a:t>
            </a:r>
            <a:r>
              <a:rPr lang="en-US" sz="2100" dirty="0" err="1"/>
              <a:t>asfalt</a:t>
            </a:r>
            <a:r>
              <a:rPr lang="en-US" sz="2100" dirty="0"/>
              <a:t>), 20 (</a:t>
            </a:r>
            <a:r>
              <a:rPr lang="en-US" sz="2100" dirty="0" err="1"/>
              <a:t>filtratsioon</a:t>
            </a:r>
            <a:r>
              <a:rPr lang="en-US" sz="2100" dirty="0"/>
              <a:t>)</a:t>
            </a:r>
          </a:p>
          <a:p>
            <a:pPr lvl="1"/>
            <a:r>
              <a:rPr lang="en-US" sz="2100" dirty="0"/>
              <a:t>EVS-EN ISO 14688, 14689 – </a:t>
            </a:r>
            <a:r>
              <a:rPr lang="en-US" sz="2100" dirty="0" err="1"/>
              <a:t>pinnaste</a:t>
            </a:r>
            <a:r>
              <a:rPr lang="en-US" sz="2100" dirty="0"/>
              <a:t> ja </a:t>
            </a:r>
            <a:r>
              <a:rPr lang="en-US" sz="2100" dirty="0" err="1"/>
              <a:t>kivimite</a:t>
            </a:r>
            <a:r>
              <a:rPr lang="en-US" sz="2100" dirty="0"/>
              <a:t> </a:t>
            </a:r>
            <a:r>
              <a:rPr lang="en-US" sz="2100" dirty="0" err="1"/>
              <a:t>identifitseerimine</a:t>
            </a:r>
            <a:r>
              <a:rPr lang="en-US" sz="2100" dirty="0"/>
              <a:t> ja </a:t>
            </a:r>
            <a:r>
              <a:rPr lang="en-US" sz="2100" dirty="0" err="1"/>
              <a:t>liigitamine</a:t>
            </a:r>
            <a:endParaRPr lang="en-US" sz="2100" dirty="0"/>
          </a:p>
          <a:p>
            <a:pPr lvl="1"/>
            <a:r>
              <a:rPr lang="en-US" sz="2100" dirty="0"/>
              <a:t>EVS-EN 13242 – </a:t>
            </a:r>
            <a:r>
              <a:rPr lang="en-US" sz="2100" dirty="0" err="1"/>
              <a:t>täitematerjalid</a:t>
            </a:r>
            <a:r>
              <a:rPr lang="en-US" sz="2100" dirty="0"/>
              <a:t>; 13285 – </a:t>
            </a:r>
            <a:r>
              <a:rPr lang="en-US" sz="2100" dirty="0" err="1"/>
              <a:t>sidumata</a:t>
            </a:r>
            <a:r>
              <a:rPr lang="en-US" sz="2100" dirty="0"/>
              <a:t> </a:t>
            </a:r>
            <a:r>
              <a:rPr lang="en-US" sz="2100" dirty="0" err="1"/>
              <a:t>segud</a:t>
            </a:r>
            <a:endParaRPr lang="en-US" sz="2100" dirty="0"/>
          </a:p>
          <a:p>
            <a:pPr lvl="1"/>
            <a:r>
              <a:rPr lang="en-US" sz="2100" dirty="0"/>
              <a:t>EVS-EN 16907-2 – </a:t>
            </a:r>
            <a:r>
              <a:rPr lang="en-US" sz="2100" dirty="0" err="1"/>
              <a:t>mullatööd</a:t>
            </a:r>
            <a:r>
              <a:rPr lang="en-US" sz="2100" dirty="0"/>
              <a:t> ja </a:t>
            </a:r>
            <a:r>
              <a:rPr lang="en-US" sz="2100" dirty="0" err="1"/>
              <a:t>pinnaste</a:t>
            </a:r>
            <a:r>
              <a:rPr lang="en-US" sz="2100" dirty="0"/>
              <a:t> </a:t>
            </a:r>
            <a:r>
              <a:rPr lang="en-US" sz="2100" dirty="0" err="1"/>
              <a:t>liigitus</a:t>
            </a:r>
            <a:r>
              <a:rPr lang="en-US" sz="2100" dirty="0"/>
              <a:t>; 16907-5 – </a:t>
            </a:r>
            <a:r>
              <a:rPr lang="en-US" sz="2100" dirty="0" err="1"/>
              <a:t>kvaliteedikontroll</a:t>
            </a:r>
            <a:endParaRPr lang="en-US" sz="2100" dirty="0"/>
          </a:p>
          <a:p>
            <a:pPr lvl="1"/>
            <a:r>
              <a:rPr lang="en-US" sz="2100" dirty="0"/>
              <a:t>EVS-EN </a:t>
            </a:r>
            <a:r>
              <a:rPr lang="en-US" sz="2100" dirty="0" err="1"/>
              <a:t>seeria</a:t>
            </a:r>
            <a:r>
              <a:rPr lang="en-US" sz="2100" dirty="0"/>
              <a:t> - </a:t>
            </a:r>
            <a:r>
              <a:rPr lang="en-US" sz="2100" dirty="0" err="1"/>
              <a:t>Kivid</a:t>
            </a:r>
            <a:r>
              <a:rPr lang="en-US" sz="2100" dirty="0"/>
              <a:t> ja </a:t>
            </a:r>
            <a:r>
              <a:rPr lang="en-US" sz="2100" dirty="0" err="1"/>
              <a:t>plaadid</a:t>
            </a:r>
            <a:r>
              <a:rPr lang="en-US" sz="2100" dirty="0"/>
              <a:t>: </a:t>
            </a:r>
          </a:p>
          <a:p>
            <a:pPr lvl="2"/>
            <a:r>
              <a:rPr lang="en-US" dirty="0" err="1"/>
              <a:t>betoonist</a:t>
            </a:r>
            <a:r>
              <a:rPr lang="en-US" dirty="0"/>
              <a:t>: 1338 – </a:t>
            </a:r>
            <a:r>
              <a:rPr lang="en-US" dirty="0" err="1"/>
              <a:t>sillutiskivid</a:t>
            </a:r>
            <a:r>
              <a:rPr lang="en-US" dirty="0"/>
              <a:t>; 1339 – </a:t>
            </a:r>
            <a:r>
              <a:rPr lang="en-US" dirty="0" err="1"/>
              <a:t>sillutisplaat</a:t>
            </a:r>
            <a:r>
              <a:rPr lang="en-US" dirty="0"/>
              <a:t>; 1340 – </a:t>
            </a:r>
            <a:r>
              <a:rPr lang="en-US" dirty="0" err="1"/>
              <a:t>äärekivi</a:t>
            </a:r>
            <a:endParaRPr lang="en-US" dirty="0"/>
          </a:p>
          <a:p>
            <a:pPr lvl="2"/>
            <a:r>
              <a:rPr lang="en-US" dirty="0" err="1"/>
              <a:t>looduskivist</a:t>
            </a:r>
            <a:r>
              <a:rPr lang="en-US" dirty="0"/>
              <a:t>: 1341 – </a:t>
            </a:r>
            <a:r>
              <a:rPr lang="en-US" dirty="0" err="1"/>
              <a:t>sillutiskivi</a:t>
            </a:r>
            <a:r>
              <a:rPr lang="en-US" dirty="0"/>
              <a:t>, 1342 – </a:t>
            </a:r>
            <a:r>
              <a:rPr lang="en-US" dirty="0" err="1"/>
              <a:t>sillutisplaat</a:t>
            </a:r>
            <a:r>
              <a:rPr lang="en-US" dirty="0"/>
              <a:t>, 1343 – </a:t>
            </a:r>
            <a:r>
              <a:rPr lang="en-US" dirty="0" err="1"/>
              <a:t>äärekivi</a:t>
            </a:r>
            <a:endParaRPr lang="en-US" dirty="0"/>
          </a:p>
          <a:p>
            <a:pPr lvl="1"/>
            <a:r>
              <a:rPr lang="en-US" sz="2100" dirty="0"/>
              <a:t>EVS 613 – </a:t>
            </a:r>
            <a:r>
              <a:rPr lang="en-US" sz="2100" dirty="0" err="1"/>
              <a:t>liiklusmärgid</a:t>
            </a:r>
            <a:r>
              <a:rPr lang="en-US" sz="2100" dirty="0"/>
              <a:t>, 614 - </a:t>
            </a:r>
            <a:r>
              <a:rPr lang="en-US" sz="2100" dirty="0" err="1"/>
              <a:t>teemärgised</a:t>
            </a:r>
            <a:r>
              <a:rPr lang="en-US" sz="2100" dirty="0"/>
              <a:t>, 615 – </a:t>
            </a:r>
            <a:r>
              <a:rPr lang="en-US" sz="2100" dirty="0" err="1"/>
              <a:t>foorid</a:t>
            </a:r>
            <a:endParaRPr lang="en-US" sz="2100" dirty="0"/>
          </a:p>
          <a:p>
            <a:pPr lvl="1"/>
            <a:r>
              <a:rPr lang="en-US" sz="2100" dirty="0"/>
              <a:t>EVS-EN 1317 - </a:t>
            </a:r>
            <a:r>
              <a:rPr lang="en-US" sz="2100" dirty="0" err="1"/>
              <a:t>teepiirded</a:t>
            </a:r>
            <a:endParaRPr lang="en-US" sz="2100" dirty="0"/>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C1006254-890E-0517-23E6-A009B7B0DB29}"/>
              </a:ext>
            </a:extLst>
          </p:cNvPr>
          <p:cNvSpPr>
            <a:spLocks noGrp="1"/>
          </p:cNvSpPr>
          <p:nvPr>
            <p:ph type="sldNum" sz="quarter" idx="12"/>
          </p:nvPr>
        </p:nvSpPr>
        <p:spPr/>
        <p:txBody>
          <a:bodyPr/>
          <a:lstStyle/>
          <a:p>
            <a:fld id="{A89FF1E2-3BA7-475C-A9AD-AEEAF9FE4269}" type="slidenum">
              <a:rPr lang="en-US" smtClean="0"/>
              <a:t>33</a:t>
            </a:fld>
            <a:endParaRPr lang="en-US"/>
          </a:p>
        </p:txBody>
      </p:sp>
    </p:spTree>
    <p:extLst>
      <p:ext uri="{BB962C8B-B14F-4D97-AF65-F5344CB8AC3E}">
        <p14:creationId xmlns:p14="http://schemas.microsoft.com/office/powerpoint/2010/main" val="39651546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5983CD-C6E9-4D86-9CA9-0E6AC6AA25A4}"/>
              </a:ext>
            </a:extLst>
          </p:cNvPr>
          <p:cNvSpPr>
            <a:spLocks noGrp="1"/>
          </p:cNvSpPr>
          <p:nvPr>
            <p:ph type="title"/>
          </p:nvPr>
        </p:nvSpPr>
        <p:spPr/>
        <p:txBody>
          <a:bodyPr/>
          <a:lstStyle/>
          <a:p>
            <a:r>
              <a:rPr lang="en-US" dirty="0" err="1"/>
              <a:t>Regulatsioonid</a:t>
            </a:r>
            <a:r>
              <a:rPr lang="en-US" dirty="0"/>
              <a:t> ja </a:t>
            </a:r>
            <a:r>
              <a:rPr lang="en-US" dirty="0" err="1"/>
              <a:t>juhendid</a:t>
            </a:r>
            <a:endParaRPr lang="en-US" dirty="0"/>
          </a:p>
        </p:txBody>
      </p:sp>
      <p:sp>
        <p:nvSpPr>
          <p:cNvPr id="3" name="Content Placeholder 2">
            <a:extLst>
              <a:ext uri="{FF2B5EF4-FFF2-40B4-BE49-F238E27FC236}">
                <a16:creationId xmlns:a16="http://schemas.microsoft.com/office/drawing/2014/main" id="{2B5B35E4-C96F-47D6-BC0C-D20327610E44}"/>
              </a:ext>
            </a:extLst>
          </p:cNvPr>
          <p:cNvSpPr>
            <a:spLocks noGrp="1"/>
          </p:cNvSpPr>
          <p:nvPr>
            <p:ph idx="1"/>
          </p:nvPr>
        </p:nvSpPr>
        <p:spPr>
          <a:xfrm>
            <a:off x="1722967" y="2133600"/>
            <a:ext cx="9781645" cy="3777622"/>
          </a:xfrm>
        </p:spPr>
        <p:txBody>
          <a:bodyPr>
            <a:normAutofit fontScale="85000" lnSpcReduction="20000"/>
          </a:bodyPr>
          <a:lstStyle/>
          <a:p>
            <a:r>
              <a:rPr lang="en-US" dirty="0" err="1"/>
              <a:t>Ehitusseadustik</a:t>
            </a:r>
            <a:r>
              <a:rPr lang="en-US" dirty="0"/>
              <a:t> (</a:t>
            </a:r>
            <a:r>
              <a:rPr lang="en-US" dirty="0" err="1"/>
              <a:t>EhS</a:t>
            </a:r>
            <a:r>
              <a:rPr lang="en-US" dirty="0"/>
              <a:t>), </a:t>
            </a:r>
            <a:r>
              <a:rPr lang="en-US" dirty="0" err="1"/>
              <a:t>liiklusseadus</a:t>
            </a:r>
            <a:r>
              <a:rPr lang="en-US" dirty="0"/>
              <a:t> (LS) = </a:t>
            </a:r>
            <a:r>
              <a:rPr lang="en-US" dirty="0" err="1"/>
              <a:t>kohustuslik</a:t>
            </a:r>
            <a:endParaRPr lang="en-US" dirty="0"/>
          </a:p>
          <a:p>
            <a:r>
              <a:rPr lang="en-US" dirty="0"/>
              <a:t>MKM </a:t>
            </a:r>
            <a:r>
              <a:rPr lang="en-US" dirty="0" err="1"/>
              <a:t>määrused</a:t>
            </a:r>
            <a:r>
              <a:rPr lang="en-US" dirty="0"/>
              <a:t> = </a:t>
            </a:r>
            <a:r>
              <a:rPr lang="en-US" dirty="0" err="1"/>
              <a:t>kohustuslik</a:t>
            </a:r>
            <a:r>
              <a:rPr lang="en-US" dirty="0"/>
              <a:t> (102, 101, 106/89, 2, 74, …)</a:t>
            </a:r>
          </a:p>
          <a:p>
            <a:r>
              <a:rPr lang="en-US" dirty="0"/>
              <a:t>EVS-</a:t>
            </a:r>
            <a:r>
              <a:rPr lang="en-US" dirty="0" err="1"/>
              <a:t>standardid</a:t>
            </a:r>
            <a:r>
              <a:rPr lang="en-US" dirty="0"/>
              <a:t> = </a:t>
            </a:r>
            <a:r>
              <a:rPr lang="en-US" dirty="0" err="1"/>
              <a:t>kui</a:t>
            </a:r>
            <a:r>
              <a:rPr lang="en-US" dirty="0"/>
              <a:t> </a:t>
            </a:r>
            <a:r>
              <a:rPr lang="en-US" dirty="0" err="1"/>
              <a:t>lähteülesandes</a:t>
            </a:r>
            <a:r>
              <a:rPr lang="en-US" dirty="0"/>
              <a:t> sees (</a:t>
            </a:r>
            <a:r>
              <a:rPr lang="en-US" dirty="0" err="1"/>
              <a:t>kahjuks</a:t>
            </a:r>
            <a:r>
              <a:rPr lang="en-US" dirty="0"/>
              <a:t> </a:t>
            </a:r>
            <a:r>
              <a:rPr lang="en-US" dirty="0" err="1"/>
              <a:t>tasulised</a:t>
            </a:r>
            <a:r>
              <a:rPr lang="en-US" dirty="0"/>
              <a:t>)</a:t>
            </a:r>
          </a:p>
          <a:p>
            <a:pPr lvl="1"/>
            <a:r>
              <a:rPr lang="en-US" dirty="0" err="1"/>
              <a:t>Oluline</a:t>
            </a:r>
            <a:r>
              <a:rPr lang="en-US" dirty="0"/>
              <a:t> – EVS 843:2016, </a:t>
            </a:r>
            <a:r>
              <a:rPr lang="en-US" dirty="0" err="1"/>
              <a:t>nonsenss</a:t>
            </a:r>
            <a:r>
              <a:rPr lang="en-US" dirty="0"/>
              <a:t> – EVS 932:2017</a:t>
            </a:r>
          </a:p>
          <a:p>
            <a:r>
              <a:rPr lang="en-US" dirty="0" err="1"/>
              <a:t>TrAm</a:t>
            </a:r>
            <a:r>
              <a:rPr lang="en-US" dirty="0"/>
              <a:t> </a:t>
            </a:r>
            <a:r>
              <a:rPr lang="en-US" dirty="0" err="1"/>
              <a:t>juhendid</a:t>
            </a:r>
            <a:r>
              <a:rPr lang="en-US" dirty="0"/>
              <a:t> = </a:t>
            </a:r>
            <a:r>
              <a:rPr lang="en-US" dirty="0" err="1"/>
              <a:t>riigiteedel</a:t>
            </a:r>
            <a:r>
              <a:rPr lang="en-US" dirty="0"/>
              <a:t> </a:t>
            </a:r>
            <a:r>
              <a:rPr lang="en-US" dirty="0" err="1"/>
              <a:t>kohustuslik</a:t>
            </a:r>
            <a:r>
              <a:rPr lang="en-US" dirty="0"/>
              <a:t>, </a:t>
            </a:r>
            <a:r>
              <a:rPr lang="en-US" dirty="0" err="1"/>
              <a:t>muul</a:t>
            </a:r>
            <a:r>
              <a:rPr lang="en-US" dirty="0"/>
              <a:t> </a:t>
            </a:r>
            <a:r>
              <a:rPr lang="en-US" dirty="0" err="1"/>
              <a:t>juhul</a:t>
            </a:r>
            <a:r>
              <a:rPr lang="en-US" dirty="0"/>
              <a:t> </a:t>
            </a:r>
            <a:r>
              <a:rPr lang="en-US" dirty="0" err="1"/>
              <a:t>kui</a:t>
            </a:r>
            <a:r>
              <a:rPr lang="en-US" dirty="0"/>
              <a:t> </a:t>
            </a:r>
            <a:r>
              <a:rPr lang="en-US" dirty="0" err="1"/>
              <a:t>lähteülesandes</a:t>
            </a:r>
            <a:endParaRPr lang="en-US" dirty="0"/>
          </a:p>
          <a:p>
            <a:endParaRPr lang="en-US" dirty="0"/>
          </a:p>
          <a:p>
            <a:r>
              <a:rPr lang="en-US" dirty="0" err="1"/>
              <a:t>Ehitusseadustik</a:t>
            </a:r>
            <a:r>
              <a:rPr lang="en-US" dirty="0"/>
              <a:t>: </a:t>
            </a:r>
            <a:r>
              <a:rPr lang="en-US" dirty="0" err="1"/>
              <a:t>ehitis</a:t>
            </a:r>
            <a:r>
              <a:rPr lang="en-US" dirty="0"/>
              <a:t> = </a:t>
            </a:r>
            <a:r>
              <a:rPr lang="en-US" dirty="0" err="1"/>
              <a:t>hoone</a:t>
            </a:r>
            <a:r>
              <a:rPr lang="en-US" dirty="0"/>
              <a:t> (</a:t>
            </a:r>
            <a:r>
              <a:rPr lang="en-US" dirty="0" err="1"/>
              <a:t>katus</a:t>
            </a:r>
            <a:r>
              <a:rPr lang="en-US" dirty="0"/>
              <a:t> ja </a:t>
            </a:r>
            <a:r>
              <a:rPr lang="en-US" dirty="0" err="1"/>
              <a:t>välispiirded</a:t>
            </a:r>
            <a:r>
              <a:rPr lang="en-US" dirty="0"/>
              <a:t>) &amp; </a:t>
            </a:r>
            <a:r>
              <a:rPr lang="en-US" dirty="0" err="1"/>
              <a:t>rajatis</a:t>
            </a:r>
            <a:endParaRPr lang="en-US" dirty="0"/>
          </a:p>
          <a:p>
            <a:r>
              <a:rPr lang="en-US" dirty="0" err="1"/>
              <a:t>Avalikult</a:t>
            </a:r>
            <a:r>
              <a:rPr lang="en-US" dirty="0"/>
              <a:t> </a:t>
            </a:r>
            <a:r>
              <a:rPr lang="en-US" dirty="0" err="1"/>
              <a:t>kasutatavad</a:t>
            </a:r>
            <a:r>
              <a:rPr lang="en-US" dirty="0"/>
              <a:t> ja </a:t>
            </a:r>
            <a:r>
              <a:rPr lang="en-US" dirty="0" err="1"/>
              <a:t>avalikkusele</a:t>
            </a:r>
            <a:r>
              <a:rPr lang="en-US" dirty="0"/>
              <a:t> </a:t>
            </a:r>
            <a:r>
              <a:rPr lang="en-US" dirty="0" err="1"/>
              <a:t>ligipääsetavad</a:t>
            </a:r>
            <a:r>
              <a:rPr lang="en-US" dirty="0"/>
              <a:t> </a:t>
            </a:r>
            <a:r>
              <a:rPr lang="en-US" dirty="0" err="1"/>
              <a:t>erateed</a:t>
            </a:r>
            <a:endParaRPr lang="en-US" dirty="0"/>
          </a:p>
          <a:p>
            <a:pPr lvl="1"/>
            <a:r>
              <a:rPr lang="en-US" dirty="0" err="1"/>
              <a:t>Riigitee</a:t>
            </a:r>
            <a:r>
              <a:rPr lang="en-US" dirty="0"/>
              <a:t>, </a:t>
            </a:r>
            <a:r>
              <a:rPr lang="en-US" dirty="0" err="1"/>
              <a:t>kohalik</a:t>
            </a:r>
            <a:r>
              <a:rPr lang="en-US" dirty="0"/>
              <a:t>  tee ja </a:t>
            </a:r>
            <a:r>
              <a:rPr lang="en-US" dirty="0" err="1"/>
              <a:t>lepinguga</a:t>
            </a:r>
            <a:r>
              <a:rPr lang="en-US" dirty="0"/>
              <a:t> </a:t>
            </a:r>
            <a:r>
              <a:rPr lang="en-US" dirty="0" err="1"/>
              <a:t>avalikuks</a:t>
            </a:r>
            <a:r>
              <a:rPr lang="en-US" dirty="0"/>
              <a:t> </a:t>
            </a:r>
            <a:r>
              <a:rPr lang="en-US" dirty="0" err="1"/>
              <a:t>kasutuseks</a:t>
            </a:r>
            <a:r>
              <a:rPr lang="en-US" dirty="0"/>
              <a:t> </a:t>
            </a:r>
            <a:r>
              <a:rPr lang="en-US" dirty="0" err="1"/>
              <a:t>määratud</a:t>
            </a:r>
            <a:r>
              <a:rPr lang="en-US" dirty="0"/>
              <a:t> tee</a:t>
            </a:r>
          </a:p>
          <a:p>
            <a:pPr lvl="1"/>
            <a:r>
              <a:rPr lang="en-US" dirty="0"/>
              <a:t>Tee </a:t>
            </a:r>
            <a:r>
              <a:rPr lang="en-US" dirty="0" err="1"/>
              <a:t>omaniku</a:t>
            </a:r>
            <a:r>
              <a:rPr lang="en-US" dirty="0"/>
              <a:t> </a:t>
            </a:r>
            <a:r>
              <a:rPr lang="en-US" dirty="0" err="1"/>
              <a:t>poolt</a:t>
            </a:r>
            <a:r>
              <a:rPr lang="en-US" dirty="0"/>
              <a:t> </a:t>
            </a:r>
            <a:r>
              <a:rPr lang="en-US" dirty="0" err="1"/>
              <a:t>määratud</a:t>
            </a:r>
            <a:r>
              <a:rPr lang="en-US" dirty="0"/>
              <a:t> </a:t>
            </a:r>
            <a:r>
              <a:rPr lang="en-US" dirty="0" err="1"/>
              <a:t>avalikkusele</a:t>
            </a:r>
            <a:r>
              <a:rPr lang="en-US" dirty="0"/>
              <a:t> </a:t>
            </a:r>
            <a:r>
              <a:rPr lang="en-US" dirty="0" err="1"/>
              <a:t>suunatud</a:t>
            </a:r>
            <a:r>
              <a:rPr lang="en-US" dirty="0"/>
              <a:t> </a:t>
            </a:r>
            <a:r>
              <a:rPr lang="en-US" dirty="0" err="1"/>
              <a:t>funktsiooniga</a:t>
            </a:r>
            <a:r>
              <a:rPr lang="en-US" dirty="0"/>
              <a:t> tee</a:t>
            </a:r>
          </a:p>
        </p:txBody>
      </p:sp>
    </p:spTree>
    <p:extLst>
      <p:ext uri="{BB962C8B-B14F-4D97-AF65-F5344CB8AC3E}">
        <p14:creationId xmlns:p14="http://schemas.microsoft.com/office/powerpoint/2010/main" val="19741738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5CA772-FECB-335C-3B2D-9B2CD8757B0C}"/>
              </a:ext>
            </a:extLst>
          </p:cNvPr>
          <p:cNvSpPr>
            <a:spLocks noGrp="1"/>
          </p:cNvSpPr>
          <p:nvPr>
            <p:ph type="title"/>
          </p:nvPr>
        </p:nvSpPr>
        <p:spPr>
          <a:xfrm>
            <a:off x="838199" y="365125"/>
            <a:ext cx="10734413" cy="1325563"/>
          </a:xfrm>
        </p:spPr>
        <p:txBody>
          <a:bodyPr/>
          <a:lstStyle/>
          <a:p>
            <a:r>
              <a:rPr lang="en-US" dirty="0"/>
              <a:t>Eesti </a:t>
            </a:r>
            <a:r>
              <a:rPr lang="en-US" dirty="0" err="1"/>
              <a:t>teedevõrk</a:t>
            </a:r>
            <a:r>
              <a:rPr lang="en-US" dirty="0"/>
              <a:t> ja </a:t>
            </a:r>
            <a:r>
              <a:rPr lang="en-US" dirty="0" err="1"/>
              <a:t>lähema</a:t>
            </a:r>
            <a:r>
              <a:rPr lang="en-US" dirty="0"/>
              <a:t> </a:t>
            </a:r>
            <a:r>
              <a:rPr lang="en-US" dirty="0" err="1"/>
              <a:t>perioodi</a:t>
            </a:r>
            <a:r>
              <a:rPr lang="en-US" dirty="0"/>
              <a:t> </a:t>
            </a:r>
            <a:r>
              <a:rPr lang="en-US" dirty="0" err="1"/>
              <a:t>põhisuunad</a:t>
            </a:r>
            <a:endParaRPr lang="en-US" dirty="0"/>
          </a:p>
        </p:txBody>
      </p:sp>
      <p:sp>
        <p:nvSpPr>
          <p:cNvPr id="3" name="Content Placeholder 2">
            <a:extLst>
              <a:ext uri="{FF2B5EF4-FFF2-40B4-BE49-F238E27FC236}">
                <a16:creationId xmlns:a16="http://schemas.microsoft.com/office/drawing/2014/main" id="{48D3E8BD-EEA1-B3B3-88AF-3EAAA13C4315}"/>
              </a:ext>
            </a:extLst>
          </p:cNvPr>
          <p:cNvSpPr>
            <a:spLocks noGrp="1"/>
          </p:cNvSpPr>
          <p:nvPr>
            <p:ph idx="1"/>
          </p:nvPr>
        </p:nvSpPr>
        <p:spPr>
          <a:xfrm>
            <a:off x="281031" y="1825625"/>
            <a:ext cx="11522279" cy="4351338"/>
          </a:xfrm>
        </p:spPr>
        <p:txBody>
          <a:bodyPr/>
          <a:lstStyle/>
          <a:p>
            <a:r>
              <a:rPr lang="en-US" dirty="0"/>
              <a:t>TEN-T teed (</a:t>
            </a:r>
            <a:r>
              <a:rPr lang="en-US" dirty="0" err="1"/>
              <a:t>põhi</a:t>
            </a:r>
            <a:r>
              <a:rPr lang="en-US" dirty="0"/>
              <a:t>- ja </a:t>
            </a:r>
            <a:r>
              <a:rPr lang="en-US" dirty="0" err="1"/>
              <a:t>tugimaanteed</a:t>
            </a:r>
            <a:r>
              <a:rPr lang="en-US" dirty="0"/>
              <a:t> EMS; TEN-T 2+1/2+2)</a:t>
            </a:r>
          </a:p>
          <a:p>
            <a:pPr lvl="1"/>
            <a:r>
              <a:rPr lang="en-US" dirty="0"/>
              <a:t>(4) </a:t>
            </a:r>
            <a:r>
              <a:rPr lang="en-US" b="1" dirty="0" err="1"/>
              <a:t>Ääsmäe-Pärnu-Uulu</a:t>
            </a:r>
            <a:r>
              <a:rPr lang="en-US" dirty="0"/>
              <a:t> (8k…10k) 2+2; </a:t>
            </a:r>
            <a:r>
              <a:rPr lang="en-US" b="1" dirty="0" err="1"/>
              <a:t>Uulu-Ikla</a:t>
            </a:r>
            <a:r>
              <a:rPr lang="en-US" dirty="0"/>
              <a:t> (5k…6k) 2+1</a:t>
            </a:r>
          </a:p>
          <a:p>
            <a:pPr lvl="1"/>
            <a:r>
              <a:rPr lang="en-US" dirty="0"/>
              <a:t>(2, 3) </a:t>
            </a:r>
            <a:r>
              <a:rPr lang="en-US" b="1" dirty="0" err="1"/>
              <a:t>Mäo</a:t>
            </a:r>
            <a:r>
              <a:rPr lang="en-US" b="1" dirty="0"/>
              <a:t>-Tartu-Kambja/Elva </a:t>
            </a:r>
            <a:r>
              <a:rPr lang="en-US" dirty="0"/>
              <a:t>2+2; Valga ja </a:t>
            </a:r>
            <a:r>
              <a:rPr lang="en-US" dirty="0" err="1"/>
              <a:t>Luhamaani</a:t>
            </a:r>
            <a:r>
              <a:rPr lang="en-US" dirty="0"/>
              <a:t> EMS </a:t>
            </a:r>
            <a:r>
              <a:rPr lang="en-US" dirty="0" err="1"/>
              <a:t>sõidukid</a:t>
            </a:r>
            <a:r>
              <a:rPr lang="en-US" dirty="0"/>
              <a:t> (&lt;6k)</a:t>
            </a:r>
          </a:p>
          <a:p>
            <a:pPr lvl="1"/>
            <a:r>
              <a:rPr lang="en-US" dirty="0"/>
              <a:t>(3) Tartu </a:t>
            </a:r>
            <a:r>
              <a:rPr lang="en-US" dirty="0" err="1"/>
              <a:t>põhjapoolne</a:t>
            </a:r>
            <a:r>
              <a:rPr lang="en-US" dirty="0"/>
              <a:t> </a:t>
            </a:r>
            <a:r>
              <a:rPr lang="en-US" dirty="0" err="1"/>
              <a:t>ümbersõit</a:t>
            </a:r>
            <a:endParaRPr lang="en-US" dirty="0"/>
          </a:p>
          <a:p>
            <a:pPr lvl="1"/>
            <a:r>
              <a:rPr lang="en-US" dirty="0"/>
              <a:t>(1) </a:t>
            </a:r>
            <a:r>
              <a:rPr lang="en-US" dirty="0" err="1"/>
              <a:t>Haljala-Sõmeru</a:t>
            </a:r>
            <a:r>
              <a:rPr lang="en-US" dirty="0"/>
              <a:t> (5k) 2+1; </a:t>
            </a:r>
            <a:r>
              <a:rPr lang="en-US" b="1" dirty="0" err="1"/>
              <a:t>Sõmeru</a:t>
            </a:r>
            <a:r>
              <a:rPr lang="en-US" b="1" dirty="0"/>
              <a:t>-Narva</a:t>
            </a:r>
            <a:r>
              <a:rPr lang="en-US" dirty="0"/>
              <a:t> (6k…10k) 2+2</a:t>
            </a:r>
          </a:p>
          <a:p>
            <a:pPr lvl="1"/>
            <a:r>
              <a:rPr lang="en-US" dirty="0"/>
              <a:t>(9) </a:t>
            </a:r>
            <a:r>
              <a:rPr lang="en-US" dirty="0" err="1"/>
              <a:t>Ääsmäe-Risti-Rohuküla</a:t>
            </a:r>
            <a:r>
              <a:rPr lang="en-US" dirty="0"/>
              <a:t> (6k…10k) 2+1 &amp; (10) </a:t>
            </a:r>
            <a:r>
              <a:rPr lang="en-US" dirty="0" err="1"/>
              <a:t>Risti-Virtsu</a:t>
            </a:r>
            <a:r>
              <a:rPr lang="en-US" dirty="0"/>
              <a:t> 2+1 (</a:t>
            </a:r>
            <a:r>
              <a:rPr lang="en-US" dirty="0" err="1"/>
              <a:t>praamid</a:t>
            </a:r>
            <a:r>
              <a:rPr lang="en-US" dirty="0"/>
              <a:t>, EMS)</a:t>
            </a:r>
          </a:p>
          <a:p>
            <a:pPr lvl="1"/>
            <a:r>
              <a:rPr lang="en-US" dirty="0"/>
              <a:t>(3) Jõhvi-Tartu 2+1; (5) </a:t>
            </a:r>
            <a:r>
              <a:rPr lang="en-US" dirty="0" err="1"/>
              <a:t>Sõmeru</a:t>
            </a:r>
            <a:r>
              <a:rPr lang="en-US" dirty="0"/>
              <a:t>-Paide-</a:t>
            </a:r>
            <a:r>
              <a:rPr lang="en-US" dirty="0" err="1"/>
              <a:t>Türi</a:t>
            </a:r>
            <a:r>
              <a:rPr lang="en-US" dirty="0"/>
              <a:t>-</a:t>
            </a:r>
            <a:r>
              <a:rPr lang="en-US" dirty="0" err="1"/>
              <a:t>Pärnu</a:t>
            </a:r>
            <a:r>
              <a:rPr lang="en-US" dirty="0"/>
              <a:t> (…11k) 2+1</a:t>
            </a:r>
          </a:p>
          <a:p>
            <a:r>
              <a:rPr lang="en-US" dirty="0" err="1"/>
              <a:t>Siseriiklikud</a:t>
            </a:r>
            <a:r>
              <a:rPr lang="en-US" dirty="0"/>
              <a:t> </a:t>
            </a:r>
            <a:r>
              <a:rPr lang="en-US" dirty="0" err="1"/>
              <a:t>enamkoormatud</a:t>
            </a:r>
            <a:r>
              <a:rPr lang="en-US" dirty="0"/>
              <a:t> </a:t>
            </a:r>
            <a:r>
              <a:rPr lang="en-US" dirty="0" err="1"/>
              <a:t>trassid</a:t>
            </a:r>
            <a:r>
              <a:rPr lang="en-US" dirty="0"/>
              <a:t> (</a:t>
            </a:r>
            <a:r>
              <a:rPr lang="en-US" dirty="0" err="1"/>
              <a:t>üle</a:t>
            </a:r>
            <a:r>
              <a:rPr lang="en-US" dirty="0"/>
              <a:t> 6000 AKÖL </a:t>
            </a:r>
            <a:r>
              <a:rPr lang="en-US" dirty="0" err="1"/>
              <a:t>täna</a:t>
            </a:r>
            <a:r>
              <a:rPr lang="en-US" dirty="0"/>
              <a:t>)</a:t>
            </a:r>
          </a:p>
          <a:p>
            <a:pPr lvl="1"/>
            <a:r>
              <a:rPr lang="en-US" dirty="0"/>
              <a:t>(8) Tallinn-Keila (9k…20k) 2+2; Keila-</a:t>
            </a:r>
            <a:r>
              <a:rPr lang="en-US" dirty="0" err="1"/>
              <a:t>Klooga</a:t>
            </a:r>
            <a:r>
              <a:rPr lang="en-US" dirty="0"/>
              <a:t> (7k…10k) 2+1</a:t>
            </a:r>
          </a:p>
          <a:p>
            <a:pPr lvl="1"/>
            <a:r>
              <a:rPr lang="en-US" dirty="0"/>
              <a:t>(15) Tallinn-Kohila (8k…11k) 2+2</a:t>
            </a:r>
          </a:p>
        </p:txBody>
      </p:sp>
    </p:spTree>
    <p:extLst>
      <p:ext uri="{BB962C8B-B14F-4D97-AF65-F5344CB8AC3E}">
        <p14:creationId xmlns:p14="http://schemas.microsoft.com/office/powerpoint/2010/main" val="201323452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rotWithShape="1">
          <a:blip r:embed="rId2">
            <a:extLst>
              <a:ext uri="{28A0092B-C50C-407E-A947-70E740481C1C}">
                <a14:useLocalDpi xmlns:a14="http://schemas.microsoft.com/office/drawing/2010/main" val="0"/>
              </a:ext>
            </a:extLst>
          </a:blip>
          <a:srcRect l="15924" t="31184" r="2669" b="3397"/>
          <a:stretch/>
        </p:blipFill>
        <p:spPr>
          <a:xfrm>
            <a:off x="-2" y="-1"/>
            <a:ext cx="12192002" cy="6519395"/>
          </a:xfrm>
          <a:prstGeom prst="rect">
            <a:avLst/>
          </a:prstGeom>
          <a:noFill/>
          <a:ln>
            <a:noFill/>
          </a:ln>
        </p:spPr>
      </p:pic>
      <p:grpSp>
        <p:nvGrpSpPr>
          <p:cNvPr id="3" name="Group 2"/>
          <p:cNvGrpSpPr/>
          <p:nvPr/>
        </p:nvGrpSpPr>
        <p:grpSpPr>
          <a:xfrm>
            <a:off x="-1" y="1958640"/>
            <a:ext cx="12192000" cy="4899360"/>
            <a:chOff x="-1" y="1958640"/>
            <a:chExt cx="12192000" cy="4899360"/>
          </a:xfrm>
        </p:grpSpPr>
        <p:sp>
          <p:nvSpPr>
            <p:cNvPr id="10" name="Freeform 9"/>
            <p:cNvSpPr/>
            <p:nvPr/>
          </p:nvSpPr>
          <p:spPr>
            <a:xfrm>
              <a:off x="-1" y="3312687"/>
              <a:ext cx="12192000" cy="3545313"/>
            </a:xfrm>
            <a:custGeom>
              <a:avLst/>
              <a:gdLst>
                <a:gd name="connsiteX0" fmla="*/ 986101 w 12192000"/>
                <a:gd name="connsiteY0" fmla="*/ 0 h 3545313"/>
                <a:gd name="connsiteX1" fmla="*/ 12192000 w 12192000"/>
                <a:gd name="connsiteY1" fmla="*/ 0 h 3545313"/>
                <a:gd name="connsiteX2" fmla="*/ 12192000 w 12192000"/>
                <a:gd name="connsiteY2" fmla="*/ 510802 h 3545313"/>
                <a:gd name="connsiteX3" fmla="*/ 12192000 w 12192000"/>
                <a:gd name="connsiteY3" fmla="*/ 1543258 h 3545313"/>
                <a:gd name="connsiteX4" fmla="*/ 12192000 w 12192000"/>
                <a:gd name="connsiteY4" fmla="*/ 3545313 h 3545313"/>
                <a:gd name="connsiteX5" fmla="*/ 986101 w 12192000"/>
                <a:gd name="connsiteY5" fmla="*/ 3545313 h 3545313"/>
                <a:gd name="connsiteX6" fmla="*/ 475299 w 12192000"/>
                <a:gd name="connsiteY6" fmla="*/ 3545313 h 3545313"/>
                <a:gd name="connsiteX7" fmla="*/ 0 w 12192000"/>
                <a:gd name="connsiteY7" fmla="*/ 3545313 h 3545313"/>
                <a:gd name="connsiteX8" fmla="*/ 0 w 12192000"/>
                <a:gd name="connsiteY8" fmla="*/ 1543258 h 3545313"/>
                <a:gd name="connsiteX9" fmla="*/ 475299 w 12192000"/>
                <a:gd name="connsiteY9" fmla="*/ 1543258 h 3545313"/>
                <a:gd name="connsiteX10" fmla="*/ 475299 w 12192000"/>
                <a:gd name="connsiteY10" fmla="*/ 510802 h 3545313"/>
                <a:gd name="connsiteX11" fmla="*/ 986101 w 12192000"/>
                <a:gd name="connsiteY11" fmla="*/ 510802 h 3545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3545313">
                  <a:moveTo>
                    <a:pt x="986101" y="0"/>
                  </a:moveTo>
                  <a:lnTo>
                    <a:pt x="12192000" y="0"/>
                  </a:lnTo>
                  <a:lnTo>
                    <a:pt x="12192000" y="510802"/>
                  </a:lnTo>
                  <a:lnTo>
                    <a:pt x="12192000" y="1543258"/>
                  </a:lnTo>
                  <a:lnTo>
                    <a:pt x="12192000" y="3545313"/>
                  </a:lnTo>
                  <a:lnTo>
                    <a:pt x="986101" y="3545313"/>
                  </a:lnTo>
                  <a:lnTo>
                    <a:pt x="475299" y="3545313"/>
                  </a:lnTo>
                  <a:lnTo>
                    <a:pt x="0" y="3545313"/>
                  </a:lnTo>
                  <a:lnTo>
                    <a:pt x="0" y="1543258"/>
                  </a:lnTo>
                  <a:lnTo>
                    <a:pt x="475299" y="1543258"/>
                  </a:lnTo>
                  <a:lnTo>
                    <a:pt x="475299" y="510802"/>
                  </a:lnTo>
                  <a:lnTo>
                    <a:pt x="986101" y="51080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4" name="Picture 3"/>
            <p:cNvPicPr>
              <a:picLocks noChangeAspect="1"/>
            </p:cNvPicPr>
            <p:nvPr/>
          </p:nvPicPr>
          <p:blipFill>
            <a:blip r:embed="rId3"/>
            <a:stretch>
              <a:fillRect/>
            </a:stretch>
          </p:blipFill>
          <p:spPr>
            <a:xfrm>
              <a:off x="8677555" y="1958640"/>
              <a:ext cx="2447645" cy="1370681"/>
            </a:xfrm>
            <a:prstGeom prst="rect">
              <a:avLst/>
            </a:prstGeom>
          </p:spPr>
        </p:pic>
      </p:grpSp>
      <p:sp>
        <p:nvSpPr>
          <p:cNvPr id="9" name="Teksti kohatäide 4"/>
          <p:cNvSpPr txBox="1">
            <a:spLocks/>
          </p:cNvSpPr>
          <p:nvPr/>
        </p:nvSpPr>
        <p:spPr>
          <a:xfrm>
            <a:off x="953640" y="4814930"/>
            <a:ext cx="6927167" cy="348829"/>
          </a:xfrm>
          <a:prstGeom prst="rect">
            <a:avLst/>
          </a:prstGeom>
        </p:spPr>
        <p:txBody>
          <a:bodyPr lIns="0" tIns="0" rIns="0" bIns="0">
            <a:noAutofit/>
          </a:bodyPr>
          <a:lstStyle>
            <a:lvl1pPr marL="0" marR="0" indent="0" algn="l" defTabSz="914400" rtl="0" eaLnBrk="1" fontAlgn="auto" latinLnBrk="0" hangingPunct="1">
              <a:lnSpc>
                <a:spcPct val="90000"/>
              </a:lnSpc>
              <a:spcBef>
                <a:spcPts val="1000"/>
              </a:spcBef>
              <a:spcAft>
                <a:spcPts val="0"/>
              </a:spcAft>
              <a:buClrTx/>
              <a:buSzTx/>
              <a:buFont typeface="Arial"/>
              <a:buNone/>
              <a:tabLst/>
              <a:defRPr sz="3200" b="1" i="0" kern="1200" cap="all" baseline="0">
                <a:solidFill>
                  <a:schemeClr val="accent3"/>
                </a:solidFill>
                <a:latin typeface="Verdana" charset="0"/>
                <a:ea typeface="+mn-ea"/>
                <a:cs typeface="+mn-cs"/>
              </a:defRPr>
            </a:lvl1pPr>
            <a:lvl2pPr marL="685800" indent="-228600" algn="l" rtl="0" eaLnBrk="1" fontAlgn="base" hangingPunct="1">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l" rtl="0" eaLnBrk="1" fontAlgn="base" hangingPunct="1">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altLang="en-US" sz="2900" dirty="0">
                <a:solidFill>
                  <a:schemeClr val="tx2"/>
                </a:solidFill>
                <a:latin typeface="+mj-lt"/>
              </a:rPr>
              <a:t>TEEDEVÕRK</a:t>
            </a:r>
            <a:endParaRPr lang="en-US" altLang="en-US" sz="2900" dirty="0">
              <a:solidFill>
                <a:schemeClr val="accent1"/>
              </a:solidFill>
              <a:latin typeface="+mn-lt"/>
            </a:endParaRPr>
          </a:p>
        </p:txBody>
      </p:sp>
    </p:spTree>
    <p:extLst>
      <p:ext uri="{BB962C8B-B14F-4D97-AF65-F5344CB8AC3E}">
        <p14:creationId xmlns:p14="http://schemas.microsoft.com/office/powerpoint/2010/main" val="269493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95723F-9AA5-02D3-915E-9283310CD20D}"/>
              </a:ext>
            </a:extLst>
          </p:cNvPr>
          <p:cNvSpPr>
            <a:spLocks noGrp="1"/>
          </p:cNvSpPr>
          <p:nvPr>
            <p:ph type="title"/>
          </p:nvPr>
        </p:nvSpPr>
        <p:spPr/>
        <p:txBody>
          <a:bodyPr/>
          <a:lstStyle/>
          <a:p>
            <a:r>
              <a:rPr lang="en-US" dirty="0" err="1"/>
              <a:t>Teedevõrk</a:t>
            </a:r>
            <a:r>
              <a:rPr lang="en-US" dirty="0"/>
              <a:t> 89716 km</a:t>
            </a:r>
          </a:p>
        </p:txBody>
      </p:sp>
      <p:sp>
        <p:nvSpPr>
          <p:cNvPr id="3" name="Content Placeholder 2">
            <a:extLst>
              <a:ext uri="{FF2B5EF4-FFF2-40B4-BE49-F238E27FC236}">
                <a16:creationId xmlns:a16="http://schemas.microsoft.com/office/drawing/2014/main" id="{67D96FC7-8E78-27D6-A644-5D267D358FFB}"/>
              </a:ext>
            </a:extLst>
          </p:cNvPr>
          <p:cNvSpPr>
            <a:spLocks noGrp="1"/>
          </p:cNvSpPr>
          <p:nvPr>
            <p:ph idx="1"/>
          </p:nvPr>
        </p:nvSpPr>
        <p:spPr>
          <a:xfrm>
            <a:off x="4015845" y="1693334"/>
            <a:ext cx="8915400" cy="3777622"/>
          </a:xfrm>
        </p:spPr>
        <p:txBody>
          <a:bodyPr>
            <a:normAutofit fontScale="92500" lnSpcReduction="20000"/>
          </a:bodyPr>
          <a:lstStyle/>
          <a:p>
            <a:r>
              <a:rPr lang="en-US" dirty="0"/>
              <a:t>Põhi-</a:t>
            </a:r>
            <a:r>
              <a:rPr lang="en-US" dirty="0" err="1"/>
              <a:t>tugi</a:t>
            </a:r>
            <a:r>
              <a:rPr lang="en-US" dirty="0"/>
              <a:t>-</a:t>
            </a:r>
            <a:r>
              <a:rPr lang="en-US" dirty="0" err="1"/>
              <a:t>kõrvalmaanteed</a:t>
            </a:r>
            <a:r>
              <a:rPr lang="en-US" dirty="0"/>
              <a:t> ja </a:t>
            </a:r>
            <a:r>
              <a:rPr lang="en-US" dirty="0" err="1"/>
              <a:t>ühendusteed</a:t>
            </a:r>
            <a:endParaRPr lang="en-US" dirty="0"/>
          </a:p>
          <a:p>
            <a:pPr lvl="1"/>
            <a:r>
              <a:rPr lang="en-US" dirty="0" err="1"/>
              <a:t>Kilomeetrid</a:t>
            </a:r>
            <a:r>
              <a:rPr lang="en-US" dirty="0"/>
              <a:t>: 1603-2402-12480-164 = 16649</a:t>
            </a:r>
          </a:p>
          <a:p>
            <a:pPr lvl="2"/>
            <a:r>
              <a:rPr lang="en-US" dirty="0"/>
              <a:t>Ca 3400 km </a:t>
            </a:r>
            <a:r>
              <a:rPr lang="en-US" dirty="0" err="1"/>
              <a:t>kõrvalmaanteid</a:t>
            </a:r>
            <a:r>
              <a:rPr lang="en-US" dirty="0"/>
              <a:t> </a:t>
            </a:r>
            <a:r>
              <a:rPr lang="en-US" dirty="0" err="1"/>
              <a:t>ei</a:t>
            </a:r>
            <a:r>
              <a:rPr lang="en-US" dirty="0"/>
              <a:t> </a:t>
            </a:r>
            <a:r>
              <a:rPr lang="en-US" dirty="0" err="1"/>
              <a:t>vasta</a:t>
            </a:r>
            <a:r>
              <a:rPr lang="en-US" dirty="0"/>
              <a:t> </a:t>
            </a:r>
            <a:r>
              <a:rPr lang="en-US" dirty="0" err="1"/>
              <a:t>riigiteede</a:t>
            </a:r>
            <a:r>
              <a:rPr lang="en-US" dirty="0"/>
              <a:t> </a:t>
            </a:r>
            <a:r>
              <a:rPr lang="en-US" dirty="0" err="1"/>
              <a:t>kriteeriumitele</a:t>
            </a:r>
            <a:r>
              <a:rPr lang="en-US" dirty="0"/>
              <a:t> ja </a:t>
            </a:r>
            <a:r>
              <a:rPr lang="en-US" dirty="0" err="1"/>
              <a:t>tõenäoliselt</a:t>
            </a:r>
            <a:r>
              <a:rPr lang="en-US" dirty="0"/>
              <a:t> </a:t>
            </a:r>
            <a:r>
              <a:rPr lang="en-US" dirty="0" err="1"/>
              <a:t>antakse</a:t>
            </a:r>
            <a:r>
              <a:rPr lang="en-US" dirty="0"/>
              <a:t> </a:t>
            </a:r>
            <a:r>
              <a:rPr lang="en-US" dirty="0" err="1"/>
              <a:t>üle</a:t>
            </a:r>
            <a:r>
              <a:rPr lang="en-US" dirty="0"/>
              <a:t> KOV</a:t>
            </a:r>
          </a:p>
          <a:p>
            <a:pPr lvl="1"/>
            <a:r>
              <a:rPr lang="en-US" dirty="0"/>
              <a:t>E-teed – 947 km</a:t>
            </a:r>
          </a:p>
          <a:p>
            <a:pPr lvl="1"/>
            <a:r>
              <a:rPr lang="en-US" dirty="0"/>
              <a:t>TEN-T teed – 1289 km</a:t>
            </a:r>
          </a:p>
          <a:p>
            <a:r>
              <a:rPr lang="en-US" dirty="0"/>
              <a:t>KOV teed 23882 km</a:t>
            </a:r>
          </a:p>
          <a:p>
            <a:pPr lvl="1"/>
            <a:r>
              <a:rPr lang="en-US" dirty="0" err="1"/>
              <a:t>Tänavad</a:t>
            </a:r>
            <a:r>
              <a:rPr lang="en-US" dirty="0"/>
              <a:t> 5484 km</a:t>
            </a:r>
          </a:p>
          <a:p>
            <a:pPr lvl="1"/>
            <a:r>
              <a:rPr lang="en-US" dirty="0" err="1"/>
              <a:t>Maanteed</a:t>
            </a:r>
            <a:r>
              <a:rPr lang="en-US" dirty="0"/>
              <a:t> (</a:t>
            </a:r>
            <a:r>
              <a:rPr lang="en-US" dirty="0" err="1"/>
              <a:t>asulavälised</a:t>
            </a:r>
            <a:r>
              <a:rPr lang="en-US" dirty="0"/>
              <a:t> teed) 17379 km</a:t>
            </a:r>
          </a:p>
          <a:p>
            <a:r>
              <a:rPr lang="en-US" dirty="0"/>
              <a:t>Era- ja </a:t>
            </a:r>
            <a:r>
              <a:rPr lang="en-US" dirty="0" err="1"/>
              <a:t>metsateed</a:t>
            </a:r>
            <a:r>
              <a:rPr lang="en-US" dirty="0"/>
              <a:t> 48999 km</a:t>
            </a:r>
          </a:p>
          <a:p>
            <a:pPr lvl="1"/>
            <a:r>
              <a:rPr lang="en-US" dirty="0"/>
              <a:t>RMK </a:t>
            </a:r>
            <a:r>
              <a:rPr lang="en-US" dirty="0" err="1"/>
              <a:t>metsateed</a:t>
            </a:r>
            <a:r>
              <a:rPr lang="en-US" dirty="0"/>
              <a:t> 9557 km</a:t>
            </a:r>
          </a:p>
        </p:txBody>
      </p:sp>
      <p:sp>
        <p:nvSpPr>
          <p:cNvPr id="4" name="Date Placeholder 3">
            <a:extLst>
              <a:ext uri="{FF2B5EF4-FFF2-40B4-BE49-F238E27FC236}">
                <a16:creationId xmlns:a16="http://schemas.microsoft.com/office/drawing/2014/main" id="{33BE4FBB-F937-0BDD-0A82-BF1DEC22449C}"/>
              </a:ext>
            </a:extLst>
          </p:cNvPr>
          <p:cNvSpPr>
            <a:spLocks noGrp="1"/>
          </p:cNvSpPr>
          <p:nvPr>
            <p:ph type="dt" sz="half" idx="10"/>
          </p:nvPr>
        </p:nvSpPr>
        <p:spPr/>
        <p:txBody>
          <a:bodyPr/>
          <a:lstStyle/>
          <a:p>
            <a:fld id="{7AF4E6BB-843A-47D2-9889-79C4CA3129BB}" type="datetime1">
              <a:rPr lang="en-US" smtClean="0"/>
              <a:t>8/31/2026</a:t>
            </a:fld>
            <a:endParaRPr lang="en-US" dirty="0"/>
          </a:p>
        </p:txBody>
      </p:sp>
      <p:pic>
        <p:nvPicPr>
          <p:cNvPr id="6" name="Picture 5" descr="A map of the united states&#10;&#10;AI-generated content may be incorrect.">
            <a:extLst>
              <a:ext uri="{FF2B5EF4-FFF2-40B4-BE49-F238E27FC236}">
                <a16:creationId xmlns:a16="http://schemas.microsoft.com/office/drawing/2014/main" id="{DC96C516-F160-E270-07E7-44B4BCD3C3AF}"/>
              </a:ext>
            </a:extLst>
          </p:cNvPr>
          <p:cNvPicPr>
            <a:picLocks noChangeAspect="1"/>
          </p:cNvPicPr>
          <p:nvPr/>
        </p:nvPicPr>
        <p:blipFill>
          <a:blip r:embed="rId2"/>
          <a:stretch>
            <a:fillRect/>
          </a:stretch>
        </p:blipFill>
        <p:spPr>
          <a:xfrm>
            <a:off x="0" y="1485899"/>
            <a:ext cx="4007557" cy="2705101"/>
          </a:xfrm>
          <a:prstGeom prst="rect">
            <a:avLst/>
          </a:prstGeom>
        </p:spPr>
      </p:pic>
      <p:sp>
        <p:nvSpPr>
          <p:cNvPr id="7" name="TextBox 6">
            <a:extLst>
              <a:ext uri="{FF2B5EF4-FFF2-40B4-BE49-F238E27FC236}">
                <a16:creationId xmlns:a16="http://schemas.microsoft.com/office/drawing/2014/main" id="{04213402-5871-72D0-1444-27F8A5932EC4}"/>
              </a:ext>
            </a:extLst>
          </p:cNvPr>
          <p:cNvSpPr txBox="1"/>
          <p:nvPr/>
        </p:nvSpPr>
        <p:spPr>
          <a:xfrm>
            <a:off x="80434" y="3928534"/>
            <a:ext cx="1975734" cy="307777"/>
          </a:xfrm>
          <a:prstGeom prst="rect">
            <a:avLst/>
          </a:prstGeom>
          <a:noFill/>
        </p:spPr>
        <p:txBody>
          <a:bodyPr wrap="none" rtlCol="0">
            <a:spAutoFit/>
          </a:bodyPr>
          <a:lstStyle/>
          <a:p>
            <a:r>
              <a:rPr lang="en-US" sz="1400" dirty="0" err="1"/>
              <a:t>Üle</a:t>
            </a:r>
            <a:r>
              <a:rPr lang="en-US" sz="1400" dirty="0"/>
              <a:t> 3 </a:t>
            </a:r>
            <a:r>
              <a:rPr lang="en-US" sz="1400" dirty="0" err="1"/>
              <a:t>miljoni</a:t>
            </a:r>
            <a:r>
              <a:rPr lang="en-US" sz="1400" dirty="0"/>
              <a:t> auto </a:t>
            </a:r>
            <a:r>
              <a:rPr lang="en-US" sz="1400" dirty="0" err="1"/>
              <a:t>aastas</a:t>
            </a:r>
            <a:endParaRPr lang="en-US" sz="1400" dirty="0"/>
          </a:p>
        </p:txBody>
      </p:sp>
    </p:spTree>
    <p:extLst>
      <p:ext uri="{BB962C8B-B14F-4D97-AF65-F5344CB8AC3E}">
        <p14:creationId xmlns:p14="http://schemas.microsoft.com/office/powerpoint/2010/main" val="75662327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7FA7B3-7404-AE34-E359-703859C07D98}"/>
              </a:ext>
            </a:extLst>
          </p:cNvPr>
          <p:cNvSpPr>
            <a:spLocks noGrp="1"/>
          </p:cNvSpPr>
          <p:nvPr>
            <p:ph type="title"/>
          </p:nvPr>
        </p:nvSpPr>
        <p:spPr>
          <a:xfrm>
            <a:off x="5604933" y="624110"/>
            <a:ext cx="5899679" cy="1280890"/>
          </a:xfrm>
        </p:spPr>
        <p:txBody>
          <a:bodyPr/>
          <a:lstStyle/>
          <a:p>
            <a:r>
              <a:rPr lang="en-US" dirty="0" err="1"/>
              <a:t>Tänavad</a:t>
            </a:r>
            <a:endParaRPr lang="en-US" dirty="0"/>
          </a:p>
        </p:txBody>
      </p:sp>
      <p:sp>
        <p:nvSpPr>
          <p:cNvPr id="3" name="Content Placeholder 2">
            <a:extLst>
              <a:ext uri="{FF2B5EF4-FFF2-40B4-BE49-F238E27FC236}">
                <a16:creationId xmlns:a16="http://schemas.microsoft.com/office/drawing/2014/main" id="{DF7A6030-46D3-9160-C72E-0F66B1AA8EE9}"/>
              </a:ext>
            </a:extLst>
          </p:cNvPr>
          <p:cNvSpPr>
            <a:spLocks noGrp="1"/>
          </p:cNvSpPr>
          <p:nvPr>
            <p:ph idx="1"/>
          </p:nvPr>
        </p:nvSpPr>
        <p:spPr/>
        <p:txBody>
          <a:bodyPr/>
          <a:lstStyle/>
          <a:p>
            <a:endParaRPr lang="en-US"/>
          </a:p>
        </p:txBody>
      </p:sp>
      <p:sp>
        <p:nvSpPr>
          <p:cNvPr id="4" name="Date Placeholder 3">
            <a:extLst>
              <a:ext uri="{FF2B5EF4-FFF2-40B4-BE49-F238E27FC236}">
                <a16:creationId xmlns:a16="http://schemas.microsoft.com/office/drawing/2014/main" id="{C1A75E28-7094-10FC-20C6-CD1452DC19BC}"/>
              </a:ext>
            </a:extLst>
          </p:cNvPr>
          <p:cNvSpPr>
            <a:spLocks noGrp="1"/>
          </p:cNvSpPr>
          <p:nvPr>
            <p:ph type="dt" sz="half" idx="10"/>
          </p:nvPr>
        </p:nvSpPr>
        <p:spPr/>
        <p:txBody>
          <a:bodyPr/>
          <a:lstStyle/>
          <a:p>
            <a:fld id="{B171A265-62AE-44D6-8D09-2C4474AF31FD}" type="datetime1">
              <a:rPr lang="en-US" smtClean="0"/>
              <a:t>8/31/2026</a:t>
            </a:fld>
            <a:endParaRPr lang="en-US" dirty="0"/>
          </a:p>
        </p:txBody>
      </p:sp>
      <p:pic>
        <p:nvPicPr>
          <p:cNvPr id="6" name="Picture 5">
            <a:extLst>
              <a:ext uri="{FF2B5EF4-FFF2-40B4-BE49-F238E27FC236}">
                <a16:creationId xmlns:a16="http://schemas.microsoft.com/office/drawing/2014/main" id="{7562971F-F46D-136F-67F7-A6B32F68D216}"/>
              </a:ext>
            </a:extLst>
          </p:cNvPr>
          <p:cNvPicPr>
            <a:picLocks noChangeAspect="1"/>
          </p:cNvPicPr>
          <p:nvPr/>
        </p:nvPicPr>
        <p:blipFill>
          <a:blip r:embed="rId2"/>
          <a:stretch>
            <a:fillRect/>
          </a:stretch>
        </p:blipFill>
        <p:spPr>
          <a:xfrm>
            <a:off x="5719233" y="1372130"/>
            <a:ext cx="6401358" cy="5372568"/>
          </a:xfrm>
          <a:prstGeom prst="rect">
            <a:avLst/>
          </a:prstGeom>
        </p:spPr>
      </p:pic>
      <p:pic>
        <p:nvPicPr>
          <p:cNvPr id="8" name="Picture 7">
            <a:extLst>
              <a:ext uri="{FF2B5EF4-FFF2-40B4-BE49-F238E27FC236}">
                <a16:creationId xmlns:a16="http://schemas.microsoft.com/office/drawing/2014/main" id="{5C7D8DAF-D2CC-63D2-EE24-44EFB4AAB891}"/>
              </a:ext>
            </a:extLst>
          </p:cNvPr>
          <p:cNvPicPr>
            <a:picLocks noChangeAspect="1"/>
          </p:cNvPicPr>
          <p:nvPr/>
        </p:nvPicPr>
        <p:blipFill>
          <a:blip r:embed="rId3"/>
          <a:stretch>
            <a:fillRect/>
          </a:stretch>
        </p:blipFill>
        <p:spPr>
          <a:xfrm>
            <a:off x="0" y="0"/>
            <a:ext cx="5597076" cy="6858000"/>
          </a:xfrm>
          <a:prstGeom prst="rect">
            <a:avLst/>
          </a:prstGeom>
        </p:spPr>
      </p:pic>
      <p:pic>
        <p:nvPicPr>
          <p:cNvPr id="10" name="Picture 9">
            <a:extLst>
              <a:ext uri="{FF2B5EF4-FFF2-40B4-BE49-F238E27FC236}">
                <a16:creationId xmlns:a16="http://schemas.microsoft.com/office/drawing/2014/main" id="{8C5BE07C-5AA9-D56A-A678-8E4E8651A2BF}"/>
              </a:ext>
            </a:extLst>
          </p:cNvPr>
          <p:cNvPicPr>
            <a:picLocks noChangeAspect="1"/>
          </p:cNvPicPr>
          <p:nvPr/>
        </p:nvPicPr>
        <p:blipFill>
          <a:blip r:embed="rId4"/>
          <a:stretch>
            <a:fillRect/>
          </a:stretch>
        </p:blipFill>
        <p:spPr>
          <a:xfrm>
            <a:off x="8572933" y="115262"/>
            <a:ext cx="3600778" cy="946307"/>
          </a:xfrm>
          <a:prstGeom prst="rect">
            <a:avLst/>
          </a:prstGeom>
        </p:spPr>
      </p:pic>
    </p:spTree>
    <p:extLst>
      <p:ext uri="{BB962C8B-B14F-4D97-AF65-F5344CB8AC3E}">
        <p14:creationId xmlns:p14="http://schemas.microsoft.com/office/powerpoint/2010/main" val="252166658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3A07BD-0BF6-7FF9-9299-F966872A4D03}"/>
              </a:ext>
            </a:extLst>
          </p:cNvPr>
          <p:cNvSpPr>
            <a:spLocks noGrp="1"/>
          </p:cNvSpPr>
          <p:nvPr>
            <p:ph type="title"/>
          </p:nvPr>
        </p:nvSpPr>
        <p:spPr/>
        <p:txBody>
          <a:bodyPr/>
          <a:lstStyle/>
          <a:p>
            <a:r>
              <a:rPr lang="en-US" dirty="0" err="1"/>
              <a:t>Riigiteede</a:t>
            </a:r>
            <a:r>
              <a:rPr lang="en-US" dirty="0"/>
              <a:t> </a:t>
            </a:r>
            <a:r>
              <a:rPr lang="en-US" dirty="0" err="1"/>
              <a:t>liiklus</a:t>
            </a:r>
            <a:endParaRPr lang="en-US" dirty="0"/>
          </a:p>
        </p:txBody>
      </p:sp>
      <p:sp>
        <p:nvSpPr>
          <p:cNvPr id="3" name="Content Placeholder 2">
            <a:extLst>
              <a:ext uri="{FF2B5EF4-FFF2-40B4-BE49-F238E27FC236}">
                <a16:creationId xmlns:a16="http://schemas.microsoft.com/office/drawing/2014/main" id="{78E0624B-1881-910B-DD8A-AA8F8C9F0769}"/>
              </a:ext>
            </a:extLst>
          </p:cNvPr>
          <p:cNvSpPr>
            <a:spLocks noGrp="1"/>
          </p:cNvSpPr>
          <p:nvPr>
            <p:ph idx="1"/>
          </p:nvPr>
        </p:nvSpPr>
        <p:spPr/>
        <p:txBody>
          <a:bodyPr/>
          <a:lstStyle/>
          <a:p>
            <a:r>
              <a:rPr lang="en-US" dirty="0"/>
              <a:t>AKÖL = </a:t>
            </a:r>
            <a:r>
              <a:rPr lang="en-US" dirty="0" err="1"/>
              <a:t>summaarne</a:t>
            </a:r>
            <a:endParaRPr lang="en-US" dirty="0"/>
          </a:p>
          <a:p>
            <a:r>
              <a:rPr lang="en-US" dirty="0"/>
              <a:t>SAPA = </a:t>
            </a:r>
            <a:r>
              <a:rPr lang="en-US" dirty="0" err="1"/>
              <a:t>sõidu</a:t>
            </a:r>
            <a:r>
              <a:rPr lang="en-US" dirty="0"/>
              <a:t>- ja </a:t>
            </a:r>
            <a:r>
              <a:rPr lang="en-US" dirty="0" err="1"/>
              <a:t>pakiautod</a:t>
            </a:r>
            <a:endParaRPr lang="en-US" dirty="0"/>
          </a:p>
          <a:p>
            <a:pPr lvl="1"/>
            <a:r>
              <a:rPr lang="en-US" dirty="0"/>
              <a:t>Alla 3,5 </a:t>
            </a:r>
            <a:r>
              <a:rPr lang="en-US" dirty="0" err="1"/>
              <a:t>tonni</a:t>
            </a:r>
            <a:r>
              <a:rPr lang="en-US" dirty="0"/>
              <a:t>; </a:t>
            </a:r>
            <a:r>
              <a:rPr lang="en-US" dirty="0" err="1"/>
              <a:t>kuni</a:t>
            </a:r>
            <a:r>
              <a:rPr lang="en-US" dirty="0"/>
              <a:t> 6 </a:t>
            </a:r>
            <a:r>
              <a:rPr lang="en-US" dirty="0" err="1"/>
              <a:t>meetrit</a:t>
            </a:r>
            <a:endParaRPr lang="en-US" dirty="0"/>
          </a:p>
          <a:p>
            <a:pPr lvl="2"/>
            <a:r>
              <a:rPr lang="en-US" dirty="0" err="1"/>
              <a:t>Vahekoht</a:t>
            </a:r>
            <a:r>
              <a:rPr lang="en-US" dirty="0"/>
              <a:t> </a:t>
            </a:r>
            <a:r>
              <a:rPr lang="en-US" dirty="0" err="1"/>
              <a:t>ei</a:t>
            </a:r>
            <a:r>
              <a:rPr lang="en-US" dirty="0"/>
              <a:t> ole </a:t>
            </a:r>
            <a:r>
              <a:rPr lang="en-US" dirty="0" err="1"/>
              <a:t>selge</a:t>
            </a:r>
            <a:r>
              <a:rPr lang="en-US" dirty="0"/>
              <a:t>; </a:t>
            </a:r>
            <a:r>
              <a:rPr lang="en-US" dirty="0" err="1"/>
              <a:t>pakiautod</a:t>
            </a:r>
            <a:r>
              <a:rPr lang="en-US" dirty="0"/>
              <a:t> ka 6+</a:t>
            </a:r>
          </a:p>
          <a:p>
            <a:r>
              <a:rPr lang="en-US" dirty="0"/>
              <a:t>VAAB = </a:t>
            </a:r>
            <a:r>
              <a:rPr lang="en-US" dirty="0" err="1"/>
              <a:t>veoautod</a:t>
            </a:r>
            <a:r>
              <a:rPr lang="en-US" dirty="0"/>
              <a:t> ja </a:t>
            </a:r>
            <a:r>
              <a:rPr lang="en-US" dirty="0" err="1"/>
              <a:t>autobussid</a:t>
            </a:r>
            <a:endParaRPr lang="en-US" dirty="0"/>
          </a:p>
          <a:p>
            <a:pPr lvl="1"/>
            <a:r>
              <a:rPr lang="en-US" dirty="0" err="1"/>
              <a:t>Üle</a:t>
            </a:r>
            <a:r>
              <a:rPr lang="en-US" dirty="0"/>
              <a:t> 3,5 </a:t>
            </a:r>
            <a:r>
              <a:rPr lang="en-US" dirty="0" err="1"/>
              <a:t>tonni</a:t>
            </a:r>
            <a:r>
              <a:rPr lang="en-US" dirty="0"/>
              <a:t>, 6…12 </a:t>
            </a:r>
            <a:r>
              <a:rPr lang="en-US" dirty="0" err="1"/>
              <a:t>meetrit</a:t>
            </a:r>
            <a:endParaRPr lang="en-US" dirty="0"/>
          </a:p>
          <a:p>
            <a:pPr lvl="2"/>
            <a:r>
              <a:rPr lang="en-US" dirty="0" err="1"/>
              <a:t>Turistibuss</a:t>
            </a:r>
            <a:r>
              <a:rPr lang="en-US" dirty="0"/>
              <a:t> on </a:t>
            </a:r>
            <a:r>
              <a:rPr lang="en-US" dirty="0" err="1"/>
              <a:t>üle</a:t>
            </a:r>
            <a:r>
              <a:rPr lang="en-US" dirty="0"/>
              <a:t> 12 </a:t>
            </a:r>
            <a:r>
              <a:rPr lang="en-US" dirty="0" err="1"/>
              <a:t>meetri</a:t>
            </a:r>
            <a:endParaRPr lang="en-US" dirty="0"/>
          </a:p>
          <a:p>
            <a:r>
              <a:rPr lang="en-US" dirty="0"/>
              <a:t>AR = </a:t>
            </a:r>
            <a:r>
              <a:rPr lang="en-US" dirty="0" err="1"/>
              <a:t>autorongid</a:t>
            </a:r>
            <a:endParaRPr lang="en-US" dirty="0"/>
          </a:p>
          <a:p>
            <a:pPr lvl="1"/>
            <a:r>
              <a:rPr lang="en-US" dirty="0" err="1"/>
              <a:t>Üle</a:t>
            </a:r>
            <a:r>
              <a:rPr lang="en-US" dirty="0"/>
              <a:t> 3,5 </a:t>
            </a:r>
            <a:r>
              <a:rPr lang="en-US" dirty="0" err="1"/>
              <a:t>tonni</a:t>
            </a:r>
            <a:r>
              <a:rPr lang="en-US" dirty="0"/>
              <a:t>, </a:t>
            </a:r>
            <a:r>
              <a:rPr lang="en-US" dirty="0" err="1"/>
              <a:t>üle</a:t>
            </a:r>
            <a:r>
              <a:rPr lang="en-US" dirty="0"/>
              <a:t> 12 </a:t>
            </a:r>
            <a:r>
              <a:rPr lang="en-US" dirty="0" err="1"/>
              <a:t>meetri</a:t>
            </a:r>
            <a:endParaRPr lang="en-US" dirty="0"/>
          </a:p>
          <a:p>
            <a:pPr lvl="2"/>
            <a:r>
              <a:rPr lang="en-US" dirty="0"/>
              <a:t>Osa </a:t>
            </a:r>
            <a:r>
              <a:rPr lang="en-US" dirty="0" err="1"/>
              <a:t>sadulronge</a:t>
            </a:r>
            <a:r>
              <a:rPr lang="en-US" dirty="0"/>
              <a:t> on </a:t>
            </a:r>
            <a:r>
              <a:rPr lang="en-US" dirty="0" err="1"/>
              <a:t>lühemad</a:t>
            </a:r>
            <a:r>
              <a:rPr lang="en-US" dirty="0"/>
              <a:t> </a:t>
            </a:r>
            <a:r>
              <a:rPr lang="en-US" dirty="0" err="1"/>
              <a:t>kui</a:t>
            </a:r>
            <a:r>
              <a:rPr lang="en-US" dirty="0"/>
              <a:t> 12</a:t>
            </a:r>
          </a:p>
        </p:txBody>
      </p:sp>
      <p:pic>
        <p:nvPicPr>
          <p:cNvPr id="5" name="Picture 4" descr="The diagram shows a trend of decreasing values for a metric (possibly revenue or production) in various categories (SAPA, VAAB AR, Sￃﾵidukite arv, a/ￃﾶￃﾶp) from 2015 to 2025, with a notable drop in 2024.&#10;&#10;AI-generated content may be incorrect.">
            <a:extLst>
              <a:ext uri="{FF2B5EF4-FFF2-40B4-BE49-F238E27FC236}">
                <a16:creationId xmlns:a16="http://schemas.microsoft.com/office/drawing/2014/main" id="{24E3F87E-4621-F394-6668-D8C97EE740BE}"/>
              </a:ext>
            </a:extLst>
          </p:cNvPr>
          <p:cNvPicPr>
            <a:picLocks noChangeAspect="1"/>
          </p:cNvPicPr>
          <p:nvPr/>
        </p:nvPicPr>
        <p:blipFill>
          <a:blip r:embed="rId2"/>
          <a:stretch>
            <a:fillRect/>
          </a:stretch>
        </p:blipFill>
        <p:spPr>
          <a:xfrm>
            <a:off x="6716879" y="0"/>
            <a:ext cx="5397777" cy="2209914"/>
          </a:xfrm>
          <a:prstGeom prst="rect">
            <a:avLst/>
          </a:prstGeom>
        </p:spPr>
      </p:pic>
      <p:pic>
        <p:nvPicPr>
          <p:cNvPr id="7" name="Picture 6" descr="The diagram shows a line chart comparing the annual average value (SAPA) of different assets (VAAB, AR) from 2000 to 2025, indicating a general downward trend in the value of assets.&#10;&#10;AI-generated content may be incorrect.">
            <a:extLst>
              <a:ext uri="{FF2B5EF4-FFF2-40B4-BE49-F238E27FC236}">
                <a16:creationId xmlns:a16="http://schemas.microsoft.com/office/drawing/2014/main" id="{C3EE6DFE-6315-51AA-617C-E7CAC51CDA2E}"/>
              </a:ext>
            </a:extLst>
          </p:cNvPr>
          <p:cNvPicPr>
            <a:picLocks noChangeAspect="1"/>
          </p:cNvPicPr>
          <p:nvPr/>
        </p:nvPicPr>
        <p:blipFill>
          <a:blip r:embed="rId3"/>
          <a:stretch>
            <a:fillRect/>
          </a:stretch>
        </p:blipFill>
        <p:spPr>
          <a:xfrm>
            <a:off x="6783556" y="2289120"/>
            <a:ext cx="5264421" cy="2419474"/>
          </a:xfrm>
          <a:prstGeom prst="rect">
            <a:avLst/>
          </a:prstGeom>
        </p:spPr>
      </p:pic>
      <p:pic>
        <p:nvPicPr>
          <p:cNvPr id="9" name="Picture 8" descr="The graph shows a downward trend in SAPA VAAB AR values from 400 to 200 between 2015 and 2025.&#10;&#10;AI-generated content may be incorrect.">
            <a:extLst>
              <a:ext uri="{FF2B5EF4-FFF2-40B4-BE49-F238E27FC236}">
                <a16:creationId xmlns:a16="http://schemas.microsoft.com/office/drawing/2014/main" id="{17B05C0A-ED7F-5D5E-5113-10EE3E2CB17E}"/>
              </a:ext>
            </a:extLst>
          </p:cNvPr>
          <p:cNvPicPr>
            <a:picLocks noChangeAspect="1"/>
          </p:cNvPicPr>
          <p:nvPr/>
        </p:nvPicPr>
        <p:blipFill>
          <a:blip r:embed="rId4"/>
          <a:stretch>
            <a:fillRect/>
          </a:stretch>
        </p:blipFill>
        <p:spPr>
          <a:xfrm>
            <a:off x="6716877" y="4568880"/>
            <a:ext cx="5321573" cy="2387723"/>
          </a:xfrm>
          <a:prstGeom prst="rect">
            <a:avLst/>
          </a:prstGeom>
        </p:spPr>
      </p:pic>
    </p:spTree>
    <p:extLst>
      <p:ext uri="{BB962C8B-B14F-4D97-AF65-F5344CB8AC3E}">
        <p14:creationId xmlns:p14="http://schemas.microsoft.com/office/powerpoint/2010/main" val="70330169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31656F9-CBF2-6995-FC44-B0CEE1F21ABB}"/>
              </a:ext>
            </a:extLst>
          </p:cNvPr>
          <p:cNvPicPr>
            <a:picLocks noChangeAspect="1"/>
          </p:cNvPicPr>
          <p:nvPr/>
        </p:nvPicPr>
        <p:blipFill>
          <a:blip r:embed="rId2"/>
          <a:stretch>
            <a:fillRect/>
          </a:stretch>
        </p:blipFill>
        <p:spPr>
          <a:xfrm>
            <a:off x="1638629" y="0"/>
            <a:ext cx="10553371" cy="6858000"/>
          </a:xfrm>
          <a:prstGeom prst="rect">
            <a:avLst/>
          </a:prstGeom>
        </p:spPr>
      </p:pic>
      <p:sp>
        <p:nvSpPr>
          <p:cNvPr id="2" name="Title 1">
            <a:extLst>
              <a:ext uri="{FF2B5EF4-FFF2-40B4-BE49-F238E27FC236}">
                <a16:creationId xmlns:a16="http://schemas.microsoft.com/office/drawing/2014/main" id="{6814899F-5609-C127-FE5A-B344011DE678}"/>
              </a:ext>
            </a:extLst>
          </p:cNvPr>
          <p:cNvSpPr>
            <a:spLocks noGrp="1"/>
          </p:cNvSpPr>
          <p:nvPr>
            <p:ph type="title"/>
          </p:nvPr>
        </p:nvSpPr>
        <p:spPr>
          <a:xfrm>
            <a:off x="1775892" y="141510"/>
            <a:ext cx="8911687" cy="1280890"/>
          </a:xfrm>
        </p:spPr>
        <p:txBody>
          <a:bodyPr/>
          <a:lstStyle/>
          <a:p>
            <a:r>
              <a:rPr lang="en-US" dirty="0" err="1"/>
              <a:t>Põhimaanteed</a:t>
            </a:r>
            <a:r>
              <a:rPr lang="en-US" dirty="0"/>
              <a:t> 1…11 &amp; 92</a:t>
            </a:r>
          </a:p>
        </p:txBody>
      </p:sp>
      <p:sp>
        <p:nvSpPr>
          <p:cNvPr id="4" name="Date Placeholder 3">
            <a:extLst>
              <a:ext uri="{FF2B5EF4-FFF2-40B4-BE49-F238E27FC236}">
                <a16:creationId xmlns:a16="http://schemas.microsoft.com/office/drawing/2014/main" id="{0945AF98-D727-FCBC-BC71-FC34864A7F14}"/>
              </a:ext>
            </a:extLst>
          </p:cNvPr>
          <p:cNvSpPr>
            <a:spLocks noGrp="1"/>
          </p:cNvSpPr>
          <p:nvPr>
            <p:ph type="dt" sz="half" idx="10"/>
          </p:nvPr>
        </p:nvSpPr>
        <p:spPr/>
        <p:txBody>
          <a:bodyPr/>
          <a:lstStyle/>
          <a:p>
            <a:fld id="{E60718E9-59B2-4125-BFCE-26DFBBD8FBA4}" type="datetime1">
              <a:rPr lang="en-US" smtClean="0"/>
              <a:t>8/31/2026</a:t>
            </a:fld>
            <a:endParaRPr lang="en-US" dirty="0"/>
          </a:p>
        </p:txBody>
      </p:sp>
      <p:sp>
        <p:nvSpPr>
          <p:cNvPr id="7" name="TextBox 6">
            <a:extLst>
              <a:ext uri="{FF2B5EF4-FFF2-40B4-BE49-F238E27FC236}">
                <a16:creationId xmlns:a16="http://schemas.microsoft.com/office/drawing/2014/main" id="{8896A7CD-5A92-DB96-074C-BFCD784E23C1}"/>
              </a:ext>
            </a:extLst>
          </p:cNvPr>
          <p:cNvSpPr txBox="1"/>
          <p:nvPr/>
        </p:nvSpPr>
        <p:spPr>
          <a:xfrm>
            <a:off x="372533" y="1422400"/>
            <a:ext cx="4686411" cy="369332"/>
          </a:xfrm>
          <a:prstGeom prst="rect">
            <a:avLst/>
          </a:prstGeom>
          <a:noFill/>
        </p:spPr>
        <p:txBody>
          <a:bodyPr wrap="none" rtlCol="0">
            <a:spAutoFit/>
          </a:bodyPr>
          <a:lstStyle/>
          <a:p>
            <a:r>
              <a:rPr lang="en-US" dirty="0"/>
              <a:t>Maa- ja </a:t>
            </a:r>
            <a:r>
              <a:rPr lang="en-US" dirty="0" err="1"/>
              <a:t>Ruumiameti</a:t>
            </a:r>
            <a:r>
              <a:rPr lang="en-US" dirty="0"/>
              <a:t> </a:t>
            </a:r>
            <a:r>
              <a:rPr lang="en-US" dirty="0" err="1"/>
              <a:t>kaardirakenduse</a:t>
            </a:r>
            <a:r>
              <a:rPr lang="en-US" dirty="0"/>
              <a:t> </a:t>
            </a:r>
            <a:r>
              <a:rPr lang="en-US" dirty="0" err="1"/>
              <a:t>teede</a:t>
            </a:r>
            <a:r>
              <a:rPr lang="en-US" dirty="0"/>
              <a:t> </a:t>
            </a:r>
            <a:r>
              <a:rPr lang="en-US" dirty="0" err="1"/>
              <a:t>kiht</a:t>
            </a:r>
            <a:endParaRPr lang="en-US" dirty="0"/>
          </a:p>
        </p:txBody>
      </p:sp>
    </p:spTree>
    <p:extLst>
      <p:ext uri="{BB962C8B-B14F-4D97-AF65-F5344CB8AC3E}">
        <p14:creationId xmlns:p14="http://schemas.microsoft.com/office/powerpoint/2010/main" val="362528016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286CD7-9DBB-83C8-C8AA-5358C8699D75}"/>
              </a:ext>
            </a:extLst>
          </p:cNvPr>
          <p:cNvSpPr>
            <a:spLocks noGrp="1"/>
          </p:cNvSpPr>
          <p:nvPr>
            <p:ph type="title"/>
          </p:nvPr>
        </p:nvSpPr>
        <p:spPr/>
        <p:txBody>
          <a:bodyPr/>
          <a:lstStyle/>
          <a:p>
            <a:r>
              <a:rPr lang="en-US" dirty="0" err="1"/>
              <a:t>Riigi</a:t>
            </a:r>
            <a:r>
              <a:rPr lang="en-US" dirty="0"/>
              <a:t> </a:t>
            </a:r>
            <a:r>
              <a:rPr lang="en-US" dirty="0" err="1"/>
              <a:t>põhimaanteede</a:t>
            </a:r>
            <a:r>
              <a:rPr lang="en-US" dirty="0"/>
              <a:t> </a:t>
            </a:r>
            <a:r>
              <a:rPr lang="en-US" dirty="0" err="1"/>
              <a:t>liiklus</a:t>
            </a:r>
            <a:endParaRPr lang="en-US" dirty="0"/>
          </a:p>
        </p:txBody>
      </p:sp>
      <p:sp>
        <p:nvSpPr>
          <p:cNvPr id="3" name="Content Placeholder 2">
            <a:extLst>
              <a:ext uri="{FF2B5EF4-FFF2-40B4-BE49-F238E27FC236}">
                <a16:creationId xmlns:a16="http://schemas.microsoft.com/office/drawing/2014/main" id="{73094DB0-15BE-9724-32E6-E9AF2A2DFE5F}"/>
              </a:ext>
            </a:extLst>
          </p:cNvPr>
          <p:cNvSpPr>
            <a:spLocks noGrp="1"/>
          </p:cNvSpPr>
          <p:nvPr>
            <p:ph idx="1"/>
          </p:nvPr>
        </p:nvSpPr>
        <p:spPr>
          <a:xfrm>
            <a:off x="838200" y="1825625"/>
            <a:ext cx="3033319" cy="4351338"/>
          </a:xfrm>
        </p:spPr>
        <p:txBody>
          <a:bodyPr/>
          <a:lstStyle/>
          <a:p>
            <a:r>
              <a:rPr lang="en-US" dirty="0" err="1"/>
              <a:t>Üle</a:t>
            </a:r>
            <a:r>
              <a:rPr lang="en-US" dirty="0"/>
              <a:t> 14500 – 2+2</a:t>
            </a:r>
          </a:p>
          <a:p>
            <a:r>
              <a:rPr lang="en-US" dirty="0"/>
              <a:t>6000-14500</a:t>
            </a:r>
          </a:p>
          <a:p>
            <a:pPr lvl="1"/>
            <a:r>
              <a:rPr lang="en-US" sz="2000" dirty="0" err="1"/>
              <a:t>Vaba</a:t>
            </a:r>
            <a:r>
              <a:rPr lang="en-US" sz="2000" dirty="0"/>
              <a:t> </a:t>
            </a:r>
            <a:r>
              <a:rPr lang="en-US" sz="2000" dirty="0" err="1"/>
              <a:t>mängumaa</a:t>
            </a:r>
            <a:endParaRPr lang="en-US" sz="2000" dirty="0"/>
          </a:p>
          <a:p>
            <a:pPr lvl="1"/>
            <a:r>
              <a:rPr lang="en-US" dirty="0"/>
              <a:t>1+1, 2+1, 2+2</a:t>
            </a:r>
          </a:p>
          <a:p>
            <a:pPr lvl="1"/>
            <a:r>
              <a:rPr lang="en-US" dirty="0"/>
              <a:t>TEN-T – 10,000+</a:t>
            </a:r>
          </a:p>
          <a:p>
            <a:pPr lvl="2"/>
            <a:r>
              <a:rPr lang="en-US" dirty="0" err="1"/>
              <a:t>Eraldusriba</a:t>
            </a:r>
            <a:r>
              <a:rPr lang="en-US" dirty="0"/>
              <a:t> </a:t>
            </a:r>
            <a:r>
              <a:rPr lang="en-US" dirty="0" err="1"/>
              <a:t>või</a:t>
            </a:r>
            <a:r>
              <a:rPr lang="en-US" dirty="0"/>
              <a:t> </a:t>
            </a:r>
            <a:r>
              <a:rPr lang="en-US" dirty="0" err="1"/>
              <a:t>piire</a:t>
            </a:r>
            <a:r>
              <a:rPr lang="en-US" dirty="0"/>
              <a:t> </a:t>
            </a:r>
            <a:r>
              <a:rPr lang="en-US" dirty="0" err="1"/>
              <a:t>suundade</a:t>
            </a:r>
            <a:r>
              <a:rPr lang="en-US" dirty="0"/>
              <a:t> </a:t>
            </a:r>
            <a:r>
              <a:rPr lang="en-US" dirty="0" err="1"/>
              <a:t>vahel</a:t>
            </a:r>
            <a:endParaRPr lang="en-US" dirty="0"/>
          </a:p>
        </p:txBody>
      </p:sp>
      <p:pic>
        <p:nvPicPr>
          <p:cNvPr id="5" name="Picture 4" descr="The image appears to be a table or spreadsheet listing various locations in Estonia, including towns and their corresponding numerical codes, likely representing distances or other data points.&#10;&#10;AI-generated content may be incorrect.">
            <a:extLst>
              <a:ext uri="{FF2B5EF4-FFF2-40B4-BE49-F238E27FC236}">
                <a16:creationId xmlns:a16="http://schemas.microsoft.com/office/drawing/2014/main" id="{BDD4BFBA-F034-E170-8E34-B0CB70881516}"/>
              </a:ext>
            </a:extLst>
          </p:cNvPr>
          <p:cNvPicPr>
            <a:picLocks noChangeAspect="1"/>
          </p:cNvPicPr>
          <p:nvPr/>
        </p:nvPicPr>
        <p:blipFill>
          <a:blip r:embed="rId2"/>
          <a:stretch>
            <a:fillRect/>
          </a:stretch>
        </p:blipFill>
        <p:spPr>
          <a:xfrm>
            <a:off x="3915653" y="1843480"/>
            <a:ext cx="4076632" cy="4999839"/>
          </a:xfrm>
          <a:prstGeom prst="rect">
            <a:avLst/>
          </a:prstGeom>
        </p:spPr>
      </p:pic>
      <p:pic>
        <p:nvPicPr>
          <p:cNvPr id="7" name="Picture 6" descr="The image displays a table or list containing a series of numbers, likely representing data points or identifiers for various locations, specifically Tallinna-Narva tee and Tallinna-Tartu-Voru-Luhamaa tee.&#10;&#10;AI-generated content may be incorrect.">
            <a:extLst>
              <a:ext uri="{FF2B5EF4-FFF2-40B4-BE49-F238E27FC236}">
                <a16:creationId xmlns:a16="http://schemas.microsoft.com/office/drawing/2014/main" id="{128AE2AD-9587-3189-6A01-3C43BACA42A3}"/>
              </a:ext>
            </a:extLst>
          </p:cNvPr>
          <p:cNvPicPr>
            <a:picLocks noChangeAspect="1"/>
          </p:cNvPicPr>
          <p:nvPr/>
        </p:nvPicPr>
        <p:blipFill>
          <a:blip r:embed="rId3"/>
          <a:stretch>
            <a:fillRect/>
          </a:stretch>
        </p:blipFill>
        <p:spPr>
          <a:xfrm>
            <a:off x="7992285" y="-14681"/>
            <a:ext cx="2358251" cy="6858000"/>
          </a:xfrm>
          <a:prstGeom prst="rect">
            <a:avLst/>
          </a:prstGeom>
        </p:spPr>
      </p:pic>
      <p:pic>
        <p:nvPicPr>
          <p:cNvPr id="9" name="Picture 8" descr="The image appears to be a complex table or spreadsheet, listing various codes and identifiers related to different locations, possibly in Estonia.&#10;&#10;AI-generated content may be incorrect.">
            <a:extLst>
              <a:ext uri="{FF2B5EF4-FFF2-40B4-BE49-F238E27FC236}">
                <a16:creationId xmlns:a16="http://schemas.microsoft.com/office/drawing/2014/main" id="{C34F1568-0B47-542F-814E-B740F82FAAB2}"/>
              </a:ext>
            </a:extLst>
          </p:cNvPr>
          <p:cNvPicPr>
            <a:picLocks noChangeAspect="1"/>
          </p:cNvPicPr>
          <p:nvPr/>
        </p:nvPicPr>
        <p:blipFill>
          <a:blip r:embed="rId4"/>
          <a:stretch>
            <a:fillRect/>
          </a:stretch>
        </p:blipFill>
        <p:spPr>
          <a:xfrm>
            <a:off x="10483833" y="0"/>
            <a:ext cx="1585082" cy="6858000"/>
          </a:xfrm>
          <a:prstGeom prst="rect">
            <a:avLst/>
          </a:prstGeom>
        </p:spPr>
      </p:pic>
    </p:spTree>
    <p:extLst>
      <p:ext uri="{BB962C8B-B14F-4D97-AF65-F5344CB8AC3E}">
        <p14:creationId xmlns:p14="http://schemas.microsoft.com/office/powerpoint/2010/main" val="193557591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CC68EA-2657-5D65-5DDA-83AC9799E4D6}"/>
              </a:ext>
            </a:extLst>
          </p:cNvPr>
          <p:cNvSpPr>
            <a:spLocks noGrp="1"/>
          </p:cNvSpPr>
          <p:nvPr>
            <p:ph type="title"/>
          </p:nvPr>
        </p:nvSpPr>
        <p:spPr>
          <a:xfrm>
            <a:off x="58271" y="279960"/>
            <a:ext cx="10515600" cy="1325563"/>
          </a:xfrm>
        </p:spPr>
        <p:txBody>
          <a:bodyPr/>
          <a:lstStyle/>
          <a:p>
            <a:r>
              <a:rPr lang="en-US" dirty="0"/>
              <a:t>Tugi- ja </a:t>
            </a:r>
            <a:r>
              <a:rPr lang="en-US" dirty="0" err="1"/>
              <a:t>kõrvalmaanteed</a:t>
            </a:r>
            <a:endParaRPr lang="en-US" dirty="0"/>
          </a:p>
        </p:txBody>
      </p:sp>
      <p:sp>
        <p:nvSpPr>
          <p:cNvPr id="3" name="Content Placeholder 2">
            <a:extLst>
              <a:ext uri="{FF2B5EF4-FFF2-40B4-BE49-F238E27FC236}">
                <a16:creationId xmlns:a16="http://schemas.microsoft.com/office/drawing/2014/main" id="{4FA4EE57-DE1B-7EF4-4B95-C9719F4CB3E4}"/>
              </a:ext>
            </a:extLst>
          </p:cNvPr>
          <p:cNvSpPr>
            <a:spLocks noGrp="1"/>
          </p:cNvSpPr>
          <p:nvPr>
            <p:ph idx="1"/>
          </p:nvPr>
        </p:nvSpPr>
        <p:spPr/>
        <p:txBody>
          <a:bodyPr/>
          <a:lstStyle/>
          <a:p>
            <a:endParaRPr lang="en-US"/>
          </a:p>
        </p:txBody>
      </p:sp>
      <p:pic>
        <p:nvPicPr>
          <p:cNvPr id="7" name="Picture 6" descr="The image displays a table listing various tee (county) codes, their corresponding numbers, and related tee codes, possibly representing a geographical or administrative data set.&#10;&#10;AI-generated content may be incorrect.">
            <a:extLst>
              <a:ext uri="{FF2B5EF4-FFF2-40B4-BE49-F238E27FC236}">
                <a16:creationId xmlns:a16="http://schemas.microsoft.com/office/drawing/2014/main" id="{0264E219-6CE9-8C59-2E63-041253736950}"/>
              </a:ext>
            </a:extLst>
          </p:cNvPr>
          <p:cNvPicPr>
            <a:picLocks noChangeAspect="1"/>
          </p:cNvPicPr>
          <p:nvPr/>
        </p:nvPicPr>
        <p:blipFill>
          <a:blip r:embed="rId2"/>
          <a:stretch>
            <a:fillRect/>
          </a:stretch>
        </p:blipFill>
        <p:spPr>
          <a:xfrm>
            <a:off x="6148707" y="0"/>
            <a:ext cx="5943078" cy="6858000"/>
          </a:xfrm>
          <a:prstGeom prst="rect">
            <a:avLst/>
          </a:prstGeom>
        </p:spPr>
      </p:pic>
      <p:pic>
        <p:nvPicPr>
          <p:cNvPr id="9" name="Picture 8" descr="The image is a table listing various regions and their corresponding numerical data, likely representing some form of statistics or measurements.&#10;&#10;AI-generated content may be incorrect.">
            <a:extLst>
              <a:ext uri="{FF2B5EF4-FFF2-40B4-BE49-F238E27FC236}">
                <a16:creationId xmlns:a16="http://schemas.microsoft.com/office/drawing/2014/main" id="{AC554349-A6C0-0436-43B9-10B138615C11}"/>
              </a:ext>
            </a:extLst>
          </p:cNvPr>
          <p:cNvPicPr>
            <a:picLocks noChangeAspect="1"/>
          </p:cNvPicPr>
          <p:nvPr/>
        </p:nvPicPr>
        <p:blipFill>
          <a:blip r:embed="rId3"/>
          <a:stretch>
            <a:fillRect/>
          </a:stretch>
        </p:blipFill>
        <p:spPr>
          <a:xfrm>
            <a:off x="195092" y="1869140"/>
            <a:ext cx="5791860" cy="4988859"/>
          </a:xfrm>
          <a:prstGeom prst="rect">
            <a:avLst/>
          </a:prstGeom>
        </p:spPr>
      </p:pic>
    </p:spTree>
    <p:extLst>
      <p:ext uri="{BB962C8B-B14F-4D97-AF65-F5344CB8AC3E}">
        <p14:creationId xmlns:p14="http://schemas.microsoft.com/office/powerpoint/2010/main" val="202227225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44BFF8-BD43-5ABE-3244-745505A8428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C7DFB2A-8C38-FAFB-71D3-27A2751D4CE6}"/>
              </a:ext>
            </a:extLst>
          </p:cNvPr>
          <p:cNvSpPr>
            <a:spLocks noGrp="1"/>
          </p:cNvSpPr>
          <p:nvPr>
            <p:ph idx="1"/>
          </p:nvPr>
        </p:nvSpPr>
        <p:spPr/>
        <p:txBody>
          <a:bodyPr/>
          <a:lstStyle/>
          <a:p>
            <a:endParaRPr lang="en-US"/>
          </a:p>
        </p:txBody>
      </p:sp>
      <p:sp>
        <p:nvSpPr>
          <p:cNvPr id="4" name="Date Placeholder 3">
            <a:extLst>
              <a:ext uri="{FF2B5EF4-FFF2-40B4-BE49-F238E27FC236}">
                <a16:creationId xmlns:a16="http://schemas.microsoft.com/office/drawing/2014/main" id="{1DD2D824-C83B-BEB5-A2F7-090095E71E42}"/>
              </a:ext>
            </a:extLst>
          </p:cNvPr>
          <p:cNvSpPr>
            <a:spLocks noGrp="1"/>
          </p:cNvSpPr>
          <p:nvPr>
            <p:ph type="dt" sz="half" idx="10"/>
          </p:nvPr>
        </p:nvSpPr>
        <p:spPr/>
        <p:txBody>
          <a:bodyPr/>
          <a:lstStyle/>
          <a:p>
            <a:fld id="{11A10D78-2DF0-44B4-A094-A3157120FBC4}" type="datetime1">
              <a:rPr lang="en-US" smtClean="0"/>
              <a:t>8/31/2026</a:t>
            </a:fld>
            <a:endParaRPr lang="en-US" dirty="0"/>
          </a:p>
        </p:txBody>
      </p:sp>
      <p:pic>
        <p:nvPicPr>
          <p:cNvPr id="10" name="Picture 9">
            <a:extLst>
              <a:ext uri="{FF2B5EF4-FFF2-40B4-BE49-F238E27FC236}">
                <a16:creationId xmlns:a16="http://schemas.microsoft.com/office/drawing/2014/main" id="{1ED78A89-0E58-301C-9D98-DAB314A94679}"/>
              </a:ext>
            </a:extLst>
          </p:cNvPr>
          <p:cNvPicPr>
            <a:picLocks noChangeAspect="1"/>
          </p:cNvPicPr>
          <p:nvPr/>
        </p:nvPicPr>
        <p:blipFill>
          <a:blip r:embed="rId2"/>
          <a:stretch>
            <a:fillRect/>
          </a:stretch>
        </p:blipFill>
        <p:spPr>
          <a:xfrm>
            <a:off x="2589212" y="-298"/>
            <a:ext cx="9588360" cy="6858000"/>
          </a:xfrm>
          <a:prstGeom prst="rect">
            <a:avLst/>
          </a:prstGeom>
        </p:spPr>
      </p:pic>
      <p:pic>
        <p:nvPicPr>
          <p:cNvPr id="8" name="Picture 7">
            <a:extLst>
              <a:ext uri="{FF2B5EF4-FFF2-40B4-BE49-F238E27FC236}">
                <a16:creationId xmlns:a16="http://schemas.microsoft.com/office/drawing/2014/main" id="{B2AB05A0-4186-695C-DF61-B8566D2C005B}"/>
              </a:ext>
            </a:extLst>
          </p:cNvPr>
          <p:cNvPicPr>
            <a:picLocks noChangeAspect="1"/>
          </p:cNvPicPr>
          <p:nvPr/>
        </p:nvPicPr>
        <p:blipFill>
          <a:blip r:embed="rId3"/>
          <a:stretch>
            <a:fillRect/>
          </a:stretch>
        </p:blipFill>
        <p:spPr>
          <a:xfrm>
            <a:off x="1257300" y="-298"/>
            <a:ext cx="2276793" cy="2133898"/>
          </a:xfrm>
          <a:prstGeom prst="rect">
            <a:avLst/>
          </a:prstGeom>
        </p:spPr>
      </p:pic>
    </p:spTree>
    <p:extLst>
      <p:ext uri="{BB962C8B-B14F-4D97-AF65-F5344CB8AC3E}">
        <p14:creationId xmlns:p14="http://schemas.microsoft.com/office/powerpoint/2010/main" val="276399547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F62DBA-05F7-B40F-5C56-4CA8E759806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F74CAA6-D525-4641-DF42-A570427146E4}"/>
              </a:ext>
            </a:extLst>
          </p:cNvPr>
          <p:cNvSpPr>
            <a:spLocks noGrp="1"/>
          </p:cNvSpPr>
          <p:nvPr>
            <p:ph idx="1"/>
          </p:nvPr>
        </p:nvSpPr>
        <p:spPr/>
        <p:txBody>
          <a:bodyPr/>
          <a:lstStyle/>
          <a:p>
            <a:endParaRPr lang="en-US"/>
          </a:p>
        </p:txBody>
      </p:sp>
      <p:sp>
        <p:nvSpPr>
          <p:cNvPr id="4" name="Date Placeholder 3">
            <a:extLst>
              <a:ext uri="{FF2B5EF4-FFF2-40B4-BE49-F238E27FC236}">
                <a16:creationId xmlns:a16="http://schemas.microsoft.com/office/drawing/2014/main" id="{DE80E4CA-CDE0-6F6E-3DC1-3BDE3215A0F3}"/>
              </a:ext>
            </a:extLst>
          </p:cNvPr>
          <p:cNvSpPr>
            <a:spLocks noGrp="1"/>
          </p:cNvSpPr>
          <p:nvPr>
            <p:ph type="dt" sz="half" idx="10"/>
          </p:nvPr>
        </p:nvSpPr>
        <p:spPr/>
        <p:txBody>
          <a:bodyPr/>
          <a:lstStyle/>
          <a:p>
            <a:fld id="{3D36CC07-DD35-4BCD-B4B3-3C4E4144393B}" type="datetime1">
              <a:rPr lang="en-US" smtClean="0"/>
              <a:t>8/31/2026</a:t>
            </a:fld>
            <a:endParaRPr lang="en-US" dirty="0"/>
          </a:p>
        </p:txBody>
      </p:sp>
      <p:pic>
        <p:nvPicPr>
          <p:cNvPr id="6" name="Picture 5">
            <a:extLst>
              <a:ext uri="{FF2B5EF4-FFF2-40B4-BE49-F238E27FC236}">
                <a16:creationId xmlns:a16="http://schemas.microsoft.com/office/drawing/2014/main" id="{922151DE-0449-808A-E7AE-29C23716C4A7}"/>
              </a:ext>
            </a:extLst>
          </p:cNvPr>
          <p:cNvPicPr>
            <a:picLocks noChangeAspect="1"/>
          </p:cNvPicPr>
          <p:nvPr/>
        </p:nvPicPr>
        <p:blipFill>
          <a:blip r:embed="rId2"/>
          <a:stretch>
            <a:fillRect/>
          </a:stretch>
        </p:blipFill>
        <p:spPr>
          <a:xfrm>
            <a:off x="2681192" y="0"/>
            <a:ext cx="9510808" cy="6858000"/>
          </a:xfrm>
          <a:prstGeom prst="rect">
            <a:avLst/>
          </a:prstGeom>
        </p:spPr>
      </p:pic>
    </p:spTree>
    <p:extLst>
      <p:ext uri="{BB962C8B-B14F-4D97-AF65-F5344CB8AC3E}">
        <p14:creationId xmlns:p14="http://schemas.microsoft.com/office/powerpoint/2010/main" val="88512387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09716C-60D9-4FBA-887B-3749B29744E2}"/>
              </a:ext>
            </a:extLst>
          </p:cNvPr>
          <p:cNvSpPr>
            <a:spLocks noGrp="1"/>
          </p:cNvSpPr>
          <p:nvPr>
            <p:ph type="title"/>
          </p:nvPr>
        </p:nvSpPr>
        <p:spPr>
          <a:xfrm>
            <a:off x="2495559" y="137277"/>
            <a:ext cx="8911687" cy="1280890"/>
          </a:xfrm>
        </p:spPr>
        <p:txBody>
          <a:bodyPr/>
          <a:lstStyle/>
          <a:p>
            <a:r>
              <a:rPr lang="en-US" dirty="0"/>
              <a:t>Koos </a:t>
            </a:r>
            <a:r>
              <a:rPr lang="en-US" dirty="0" err="1"/>
              <a:t>kohalike</a:t>
            </a:r>
            <a:r>
              <a:rPr lang="en-US" dirty="0"/>
              <a:t> (KOV) </a:t>
            </a:r>
            <a:r>
              <a:rPr lang="en-US" dirty="0" err="1"/>
              <a:t>teedega</a:t>
            </a:r>
            <a:endParaRPr lang="en-US" dirty="0"/>
          </a:p>
        </p:txBody>
      </p:sp>
      <p:sp>
        <p:nvSpPr>
          <p:cNvPr id="3" name="Content Placeholder 2">
            <a:extLst>
              <a:ext uri="{FF2B5EF4-FFF2-40B4-BE49-F238E27FC236}">
                <a16:creationId xmlns:a16="http://schemas.microsoft.com/office/drawing/2014/main" id="{925BEB05-9EEA-C220-8C1F-B986F0F57548}"/>
              </a:ext>
            </a:extLst>
          </p:cNvPr>
          <p:cNvSpPr>
            <a:spLocks noGrp="1"/>
          </p:cNvSpPr>
          <p:nvPr>
            <p:ph idx="1"/>
          </p:nvPr>
        </p:nvSpPr>
        <p:spPr/>
        <p:txBody>
          <a:bodyPr/>
          <a:lstStyle/>
          <a:p>
            <a:endParaRPr lang="en-US"/>
          </a:p>
        </p:txBody>
      </p:sp>
      <p:sp>
        <p:nvSpPr>
          <p:cNvPr id="4" name="Date Placeholder 3">
            <a:extLst>
              <a:ext uri="{FF2B5EF4-FFF2-40B4-BE49-F238E27FC236}">
                <a16:creationId xmlns:a16="http://schemas.microsoft.com/office/drawing/2014/main" id="{7F311FF9-4F09-D072-7CDD-636C3E97E1F5}"/>
              </a:ext>
            </a:extLst>
          </p:cNvPr>
          <p:cNvSpPr>
            <a:spLocks noGrp="1"/>
          </p:cNvSpPr>
          <p:nvPr>
            <p:ph type="dt" sz="half" idx="10"/>
          </p:nvPr>
        </p:nvSpPr>
        <p:spPr/>
        <p:txBody>
          <a:bodyPr/>
          <a:lstStyle/>
          <a:p>
            <a:fld id="{2C790B4A-BFDC-4D36-A277-B068CF36DEEA}" type="datetime1">
              <a:rPr lang="en-US" smtClean="0"/>
              <a:t>8/31/2026</a:t>
            </a:fld>
            <a:endParaRPr lang="en-US" dirty="0"/>
          </a:p>
        </p:txBody>
      </p:sp>
      <p:pic>
        <p:nvPicPr>
          <p:cNvPr id="6" name="Picture 5">
            <a:extLst>
              <a:ext uri="{FF2B5EF4-FFF2-40B4-BE49-F238E27FC236}">
                <a16:creationId xmlns:a16="http://schemas.microsoft.com/office/drawing/2014/main" id="{FFE9C4B2-A8F7-BDCF-6046-E3137FB88CA7}"/>
              </a:ext>
            </a:extLst>
          </p:cNvPr>
          <p:cNvPicPr>
            <a:picLocks noChangeAspect="1"/>
          </p:cNvPicPr>
          <p:nvPr/>
        </p:nvPicPr>
        <p:blipFill>
          <a:blip r:embed="rId2"/>
          <a:srcRect t="1992"/>
          <a:stretch>
            <a:fillRect/>
          </a:stretch>
        </p:blipFill>
        <p:spPr>
          <a:xfrm>
            <a:off x="0" y="995480"/>
            <a:ext cx="12192000" cy="5862520"/>
          </a:xfrm>
          <a:prstGeom prst="rect">
            <a:avLst/>
          </a:prstGeom>
        </p:spPr>
      </p:pic>
    </p:spTree>
    <p:extLst>
      <p:ext uri="{BB962C8B-B14F-4D97-AF65-F5344CB8AC3E}">
        <p14:creationId xmlns:p14="http://schemas.microsoft.com/office/powerpoint/2010/main" val="186047413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06A307-9BF4-008B-3D10-A115222CB9CB}"/>
              </a:ext>
            </a:extLst>
          </p:cNvPr>
          <p:cNvSpPr>
            <a:spLocks noGrp="1"/>
          </p:cNvSpPr>
          <p:nvPr>
            <p:ph type="title"/>
          </p:nvPr>
        </p:nvSpPr>
        <p:spPr/>
        <p:txBody>
          <a:bodyPr/>
          <a:lstStyle/>
          <a:p>
            <a:r>
              <a:rPr lang="en-US" dirty="0" err="1"/>
              <a:t>Rahvusvahelised</a:t>
            </a:r>
            <a:r>
              <a:rPr lang="en-US" dirty="0"/>
              <a:t> </a:t>
            </a:r>
            <a:r>
              <a:rPr lang="en-US" dirty="0" err="1"/>
              <a:t>riigiteed</a:t>
            </a:r>
            <a:endParaRPr lang="en-US" dirty="0"/>
          </a:p>
        </p:txBody>
      </p:sp>
      <p:sp>
        <p:nvSpPr>
          <p:cNvPr id="4" name="Date Placeholder 3">
            <a:extLst>
              <a:ext uri="{FF2B5EF4-FFF2-40B4-BE49-F238E27FC236}">
                <a16:creationId xmlns:a16="http://schemas.microsoft.com/office/drawing/2014/main" id="{AED349C8-0E3F-576D-BE74-A8FA3CD3AA34}"/>
              </a:ext>
            </a:extLst>
          </p:cNvPr>
          <p:cNvSpPr>
            <a:spLocks noGrp="1"/>
          </p:cNvSpPr>
          <p:nvPr>
            <p:ph type="dt" sz="half" idx="10"/>
          </p:nvPr>
        </p:nvSpPr>
        <p:spPr/>
        <p:txBody>
          <a:bodyPr/>
          <a:lstStyle/>
          <a:p>
            <a:fld id="{9CD63033-CB34-4BFC-BAD6-9ACC64D35184}" type="datetime1">
              <a:rPr lang="en-US" smtClean="0"/>
              <a:t>8/31/2026</a:t>
            </a:fld>
            <a:endParaRPr lang="en-US" dirty="0"/>
          </a:p>
        </p:txBody>
      </p:sp>
      <p:sp>
        <p:nvSpPr>
          <p:cNvPr id="8" name="Content Placeholder 7">
            <a:extLst>
              <a:ext uri="{FF2B5EF4-FFF2-40B4-BE49-F238E27FC236}">
                <a16:creationId xmlns:a16="http://schemas.microsoft.com/office/drawing/2014/main" id="{99E3AC1E-AAED-D0DA-CC99-025B8D655DE3}"/>
              </a:ext>
            </a:extLst>
          </p:cNvPr>
          <p:cNvSpPr>
            <a:spLocks noGrp="1"/>
          </p:cNvSpPr>
          <p:nvPr>
            <p:ph idx="1"/>
          </p:nvPr>
        </p:nvSpPr>
        <p:spPr>
          <a:xfrm>
            <a:off x="1539345" y="2036233"/>
            <a:ext cx="3439055" cy="3777622"/>
          </a:xfrm>
        </p:spPr>
        <p:txBody>
          <a:bodyPr/>
          <a:lstStyle/>
          <a:p>
            <a:r>
              <a:rPr lang="en-US" dirty="0"/>
              <a:t>E-teed</a:t>
            </a:r>
          </a:p>
          <a:p>
            <a:pPr lvl="1"/>
            <a:r>
              <a:rPr lang="en-US" dirty="0"/>
              <a:t>UNECE</a:t>
            </a:r>
          </a:p>
          <a:p>
            <a:r>
              <a:rPr lang="en-US" dirty="0"/>
              <a:t>TEN-T teed</a:t>
            </a:r>
          </a:p>
          <a:p>
            <a:pPr lvl="1"/>
            <a:r>
              <a:rPr lang="en-US" sz="800" dirty="0" err="1">
                <a:hlinkClick r:id="rId2"/>
              </a:rPr>
              <a:t>TENtec</a:t>
            </a:r>
            <a:r>
              <a:rPr lang="en-US" sz="800" dirty="0">
                <a:hlinkClick r:id="rId2"/>
              </a:rPr>
              <a:t> Map Viewers - Explore the TEN-T Network | European Transport Infrastructure</a:t>
            </a:r>
            <a:endParaRPr lang="en-US" sz="800" dirty="0"/>
          </a:p>
        </p:txBody>
      </p:sp>
      <p:pic>
        <p:nvPicPr>
          <p:cNvPr id="10" name="Picture 9">
            <a:extLst>
              <a:ext uri="{FF2B5EF4-FFF2-40B4-BE49-F238E27FC236}">
                <a16:creationId xmlns:a16="http://schemas.microsoft.com/office/drawing/2014/main" id="{1C79B634-1E90-D515-93D0-02A6B7874773}"/>
              </a:ext>
            </a:extLst>
          </p:cNvPr>
          <p:cNvPicPr>
            <a:picLocks noChangeAspect="1"/>
          </p:cNvPicPr>
          <p:nvPr/>
        </p:nvPicPr>
        <p:blipFill>
          <a:blip r:embed="rId3"/>
          <a:stretch>
            <a:fillRect/>
          </a:stretch>
        </p:blipFill>
        <p:spPr>
          <a:xfrm>
            <a:off x="5801034" y="1845734"/>
            <a:ext cx="6108676" cy="4614332"/>
          </a:xfrm>
          <a:prstGeom prst="rect">
            <a:avLst/>
          </a:prstGeom>
        </p:spPr>
      </p:pic>
    </p:spTree>
    <p:extLst>
      <p:ext uri="{BB962C8B-B14F-4D97-AF65-F5344CB8AC3E}">
        <p14:creationId xmlns:p14="http://schemas.microsoft.com/office/powerpoint/2010/main" val="155115051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90F1248-44A6-4224-34D7-CF25BED39DD4}"/>
              </a:ext>
            </a:extLst>
          </p:cNvPr>
          <p:cNvPicPr>
            <a:picLocks noChangeAspect="1"/>
          </p:cNvPicPr>
          <p:nvPr/>
        </p:nvPicPr>
        <p:blipFill>
          <a:blip r:embed="rId2"/>
          <a:stretch>
            <a:fillRect/>
          </a:stretch>
        </p:blipFill>
        <p:spPr>
          <a:xfrm>
            <a:off x="1278249" y="0"/>
            <a:ext cx="10913751" cy="6858000"/>
          </a:xfrm>
          <a:prstGeom prst="rect">
            <a:avLst/>
          </a:prstGeom>
        </p:spPr>
      </p:pic>
      <p:sp>
        <p:nvSpPr>
          <p:cNvPr id="2" name="Title 1">
            <a:extLst>
              <a:ext uri="{FF2B5EF4-FFF2-40B4-BE49-F238E27FC236}">
                <a16:creationId xmlns:a16="http://schemas.microsoft.com/office/drawing/2014/main" id="{2DA3B5D2-3A69-29ED-D404-D029202C3960}"/>
              </a:ext>
            </a:extLst>
          </p:cNvPr>
          <p:cNvSpPr>
            <a:spLocks noGrp="1"/>
          </p:cNvSpPr>
          <p:nvPr>
            <p:ph type="title"/>
          </p:nvPr>
        </p:nvSpPr>
        <p:spPr/>
        <p:txBody>
          <a:bodyPr/>
          <a:lstStyle/>
          <a:p>
            <a:r>
              <a:rPr lang="en-US" dirty="0"/>
              <a:t>TEN-T</a:t>
            </a:r>
          </a:p>
        </p:txBody>
      </p:sp>
      <p:sp>
        <p:nvSpPr>
          <p:cNvPr id="4" name="Date Placeholder 3">
            <a:extLst>
              <a:ext uri="{FF2B5EF4-FFF2-40B4-BE49-F238E27FC236}">
                <a16:creationId xmlns:a16="http://schemas.microsoft.com/office/drawing/2014/main" id="{24F0B723-9F32-B9C8-AD0F-B45DAE5AE265}"/>
              </a:ext>
            </a:extLst>
          </p:cNvPr>
          <p:cNvSpPr>
            <a:spLocks noGrp="1"/>
          </p:cNvSpPr>
          <p:nvPr>
            <p:ph type="dt" sz="half" idx="10"/>
          </p:nvPr>
        </p:nvSpPr>
        <p:spPr/>
        <p:txBody>
          <a:bodyPr/>
          <a:lstStyle/>
          <a:p>
            <a:fld id="{9217F5CA-0462-4095-90E0-0801F4D0D352}" type="datetime1">
              <a:rPr lang="en-US" smtClean="0"/>
              <a:t>8/31/2026</a:t>
            </a:fld>
            <a:endParaRPr lang="en-US" dirty="0"/>
          </a:p>
        </p:txBody>
      </p:sp>
      <p:sp>
        <p:nvSpPr>
          <p:cNvPr id="7" name="TextBox 6">
            <a:extLst>
              <a:ext uri="{FF2B5EF4-FFF2-40B4-BE49-F238E27FC236}">
                <a16:creationId xmlns:a16="http://schemas.microsoft.com/office/drawing/2014/main" id="{32C66D01-19A3-98C4-64C9-EE49DC1E81BE}"/>
              </a:ext>
            </a:extLst>
          </p:cNvPr>
          <p:cNvSpPr txBox="1"/>
          <p:nvPr/>
        </p:nvSpPr>
        <p:spPr>
          <a:xfrm>
            <a:off x="1647614" y="4601633"/>
            <a:ext cx="3902286" cy="1200329"/>
          </a:xfrm>
          <a:prstGeom prst="rect">
            <a:avLst/>
          </a:prstGeom>
          <a:noFill/>
        </p:spPr>
        <p:txBody>
          <a:bodyPr wrap="square" rtlCol="0">
            <a:spAutoFit/>
          </a:bodyPr>
          <a:lstStyle/>
          <a:p>
            <a:r>
              <a:rPr lang="en-US" dirty="0" err="1"/>
              <a:t>Põhivõrk</a:t>
            </a:r>
            <a:r>
              <a:rPr lang="en-US" dirty="0"/>
              <a:t> – </a:t>
            </a:r>
            <a:r>
              <a:rPr lang="en-US" dirty="0" err="1"/>
              <a:t>jämedad</a:t>
            </a:r>
            <a:r>
              <a:rPr lang="en-US" dirty="0"/>
              <a:t> </a:t>
            </a:r>
            <a:r>
              <a:rPr lang="en-US" dirty="0" err="1"/>
              <a:t>jooned</a:t>
            </a:r>
            <a:r>
              <a:rPr lang="en-US" dirty="0"/>
              <a:t>, 2030</a:t>
            </a:r>
          </a:p>
          <a:p>
            <a:r>
              <a:rPr lang="en-US" dirty="0" err="1"/>
              <a:t>Üldvõrk</a:t>
            </a:r>
            <a:r>
              <a:rPr lang="en-US" dirty="0"/>
              <a:t> – </a:t>
            </a:r>
            <a:r>
              <a:rPr lang="en-US" dirty="0" err="1"/>
              <a:t>peenemad</a:t>
            </a:r>
            <a:r>
              <a:rPr lang="en-US" dirty="0"/>
              <a:t> </a:t>
            </a:r>
            <a:r>
              <a:rPr lang="en-US" dirty="0" err="1"/>
              <a:t>jooned</a:t>
            </a:r>
            <a:r>
              <a:rPr lang="en-US" dirty="0"/>
              <a:t>, 2050</a:t>
            </a:r>
          </a:p>
          <a:p>
            <a:r>
              <a:rPr lang="en-US" dirty="0" err="1"/>
              <a:t>Mõlemal</a:t>
            </a:r>
            <a:r>
              <a:rPr lang="en-US" dirty="0"/>
              <a:t> </a:t>
            </a:r>
            <a:r>
              <a:rPr lang="en-US" dirty="0" err="1"/>
              <a:t>juhul</a:t>
            </a:r>
            <a:r>
              <a:rPr lang="en-US" dirty="0"/>
              <a:t> </a:t>
            </a:r>
            <a:r>
              <a:rPr lang="en-US" dirty="0" err="1"/>
              <a:t>võimalik</a:t>
            </a:r>
            <a:r>
              <a:rPr lang="en-US" dirty="0"/>
              <a:t> </a:t>
            </a:r>
            <a:r>
              <a:rPr lang="en-US" dirty="0" err="1"/>
              <a:t>taotleda</a:t>
            </a:r>
            <a:r>
              <a:rPr lang="en-US" dirty="0"/>
              <a:t> </a:t>
            </a:r>
            <a:r>
              <a:rPr lang="en-US" dirty="0" err="1"/>
              <a:t>ajapikendust</a:t>
            </a:r>
            <a:r>
              <a:rPr lang="en-US" dirty="0"/>
              <a:t>, </a:t>
            </a:r>
            <a:r>
              <a:rPr lang="en-US" dirty="0" err="1"/>
              <a:t>kui</a:t>
            </a:r>
            <a:r>
              <a:rPr lang="en-US" dirty="0"/>
              <a:t> </a:t>
            </a:r>
            <a:r>
              <a:rPr lang="en-US" dirty="0" err="1"/>
              <a:t>liiklus</a:t>
            </a:r>
            <a:r>
              <a:rPr lang="en-US" dirty="0"/>
              <a:t> &lt;10,000 AKÖL</a:t>
            </a:r>
          </a:p>
        </p:txBody>
      </p:sp>
    </p:spTree>
    <p:extLst>
      <p:ext uri="{BB962C8B-B14F-4D97-AF65-F5344CB8AC3E}">
        <p14:creationId xmlns:p14="http://schemas.microsoft.com/office/powerpoint/2010/main" val="267163611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D483F62-FE4C-6A51-99BE-880A71A6F0AE}"/>
              </a:ext>
            </a:extLst>
          </p:cNvPr>
          <p:cNvPicPr>
            <a:picLocks noChangeAspect="1"/>
          </p:cNvPicPr>
          <p:nvPr/>
        </p:nvPicPr>
        <p:blipFill>
          <a:blip r:embed="rId2"/>
          <a:stretch>
            <a:fillRect/>
          </a:stretch>
        </p:blipFill>
        <p:spPr>
          <a:xfrm>
            <a:off x="1481144" y="30922"/>
            <a:ext cx="10710856" cy="6858000"/>
          </a:xfrm>
          <a:prstGeom prst="rect">
            <a:avLst/>
          </a:prstGeom>
        </p:spPr>
      </p:pic>
      <p:sp>
        <p:nvSpPr>
          <p:cNvPr id="2" name="Title 1">
            <a:extLst>
              <a:ext uri="{FF2B5EF4-FFF2-40B4-BE49-F238E27FC236}">
                <a16:creationId xmlns:a16="http://schemas.microsoft.com/office/drawing/2014/main" id="{F6D1CF9A-0EB7-13E2-9CD5-4FAC0CF6C622}"/>
              </a:ext>
            </a:extLst>
          </p:cNvPr>
          <p:cNvSpPr>
            <a:spLocks noGrp="1"/>
          </p:cNvSpPr>
          <p:nvPr>
            <p:ph type="title"/>
          </p:nvPr>
        </p:nvSpPr>
        <p:spPr>
          <a:xfrm>
            <a:off x="338667" y="41199"/>
            <a:ext cx="11730566" cy="1280890"/>
          </a:xfrm>
        </p:spPr>
        <p:txBody>
          <a:bodyPr>
            <a:normAutofit fontScale="90000"/>
          </a:bodyPr>
          <a:lstStyle/>
          <a:p>
            <a:r>
              <a:rPr lang="en-US" dirty="0"/>
              <a:t>Tallinn ja </a:t>
            </a:r>
            <a:r>
              <a:rPr lang="en-US" dirty="0" err="1"/>
              <a:t>lähiala</a:t>
            </a:r>
            <a:r>
              <a:rPr lang="en-US" dirty="0"/>
              <a:t> </a:t>
            </a:r>
            <a:r>
              <a:rPr lang="en-US" dirty="0" err="1"/>
              <a:t>ametlikus</a:t>
            </a:r>
            <a:r>
              <a:rPr lang="en-US" dirty="0"/>
              <a:t> TEN-T </a:t>
            </a:r>
            <a:r>
              <a:rPr lang="en-US" dirty="0" err="1"/>
              <a:t>rakenduses</a:t>
            </a:r>
            <a:br>
              <a:rPr lang="en-US" dirty="0"/>
            </a:br>
            <a:r>
              <a:rPr lang="en-US" dirty="0"/>
              <a:t>       </a:t>
            </a:r>
            <a:r>
              <a:rPr lang="en-US" sz="2000" dirty="0" err="1">
                <a:hlinkClick r:id="rId3"/>
              </a:rPr>
              <a:t>TENtec</a:t>
            </a:r>
            <a:r>
              <a:rPr lang="en-US" sz="2000" dirty="0">
                <a:hlinkClick r:id="rId3"/>
              </a:rPr>
              <a:t> Map Viewers - Explore the TEN-T Network | European Transport Infrastructure</a:t>
            </a:r>
            <a:endParaRPr lang="en-US" sz="4000" dirty="0"/>
          </a:p>
        </p:txBody>
      </p:sp>
    </p:spTree>
    <p:extLst>
      <p:ext uri="{BB962C8B-B14F-4D97-AF65-F5344CB8AC3E}">
        <p14:creationId xmlns:p14="http://schemas.microsoft.com/office/powerpoint/2010/main" val="296422336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B89974-D118-FD53-44DE-D6F2B70CC34C}"/>
              </a:ext>
            </a:extLst>
          </p:cNvPr>
          <p:cNvSpPr>
            <a:spLocks noGrp="1"/>
          </p:cNvSpPr>
          <p:nvPr>
            <p:ph type="title"/>
          </p:nvPr>
        </p:nvSpPr>
        <p:spPr/>
        <p:txBody>
          <a:bodyPr>
            <a:normAutofit/>
          </a:bodyPr>
          <a:lstStyle/>
          <a:p>
            <a:r>
              <a:rPr lang="en-US" dirty="0" err="1"/>
              <a:t>Tallinna</a:t>
            </a:r>
            <a:r>
              <a:rPr lang="en-US" dirty="0"/>
              <a:t> </a:t>
            </a:r>
            <a:r>
              <a:rPr lang="en-US" dirty="0" err="1"/>
              <a:t>ettepanek</a:t>
            </a:r>
            <a:r>
              <a:rPr lang="en-US" dirty="0"/>
              <a:t> TEN-T </a:t>
            </a:r>
            <a:r>
              <a:rPr lang="en-US" dirty="0" err="1"/>
              <a:t>muutmiseks</a:t>
            </a:r>
            <a:endParaRPr lang="en-US" dirty="0"/>
          </a:p>
        </p:txBody>
      </p:sp>
      <p:pic>
        <p:nvPicPr>
          <p:cNvPr id="1026" name="Picture 2" descr="A map with red lines&#10;&#10;AI-generated content may be incorrect.">
            <a:extLst>
              <a:ext uri="{FF2B5EF4-FFF2-40B4-BE49-F238E27FC236}">
                <a16:creationId xmlns:a16="http://schemas.microsoft.com/office/drawing/2014/main" id="{DB956346-315A-ECFC-5DCA-5CD9FCEF636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0523" y="1261098"/>
            <a:ext cx="10442712" cy="54389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395149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87782-8DCD-C20E-618D-D2DD026C5F8B}"/>
              </a:ext>
            </a:extLst>
          </p:cNvPr>
          <p:cNvSpPr>
            <a:spLocks noGrp="1"/>
          </p:cNvSpPr>
          <p:nvPr>
            <p:ph type="title"/>
          </p:nvPr>
        </p:nvSpPr>
        <p:spPr>
          <a:xfrm>
            <a:off x="1805525" y="69544"/>
            <a:ext cx="10255242" cy="1280890"/>
          </a:xfrm>
        </p:spPr>
        <p:txBody>
          <a:bodyPr/>
          <a:lstStyle/>
          <a:p>
            <a:r>
              <a:rPr lang="en-US" dirty="0" err="1"/>
              <a:t>Täpsustada</a:t>
            </a:r>
            <a:r>
              <a:rPr lang="en-US" dirty="0"/>
              <a:t> </a:t>
            </a:r>
            <a:r>
              <a:rPr lang="en-US" dirty="0" err="1"/>
              <a:t>mõlemad</a:t>
            </a:r>
            <a:r>
              <a:rPr lang="en-US" dirty="0"/>
              <a:t> </a:t>
            </a:r>
            <a:r>
              <a:rPr lang="en-US" dirty="0" err="1"/>
              <a:t>sadamaotsad</a:t>
            </a:r>
            <a:endParaRPr lang="en-US" dirty="0"/>
          </a:p>
        </p:txBody>
      </p:sp>
      <p:pic>
        <p:nvPicPr>
          <p:cNvPr id="5" name="Picture 4">
            <a:extLst>
              <a:ext uri="{FF2B5EF4-FFF2-40B4-BE49-F238E27FC236}">
                <a16:creationId xmlns:a16="http://schemas.microsoft.com/office/drawing/2014/main" id="{84B05732-CD20-91D6-2FDB-7AEC9F04F2F7}"/>
              </a:ext>
            </a:extLst>
          </p:cNvPr>
          <p:cNvPicPr>
            <a:picLocks noChangeAspect="1"/>
          </p:cNvPicPr>
          <p:nvPr/>
        </p:nvPicPr>
        <p:blipFill>
          <a:blip r:embed="rId2"/>
          <a:stretch>
            <a:fillRect/>
          </a:stretch>
        </p:blipFill>
        <p:spPr>
          <a:xfrm>
            <a:off x="0" y="1435139"/>
            <a:ext cx="6587435" cy="5422862"/>
          </a:xfrm>
          <a:prstGeom prst="rect">
            <a:avLst/>
          </a:prstGeom>
        </p:spPr>
      </p:pic>
      <p:pic>
        <p:nvPicPr>
          <p:cNvPr id="7" name="Picture 6">
            <a:extLst>
              <a:ext uri="{FF2B5EF4-FFF2-40B4-BE49-F238E27FC236}">
                <a16:creationId xmlns:a16="http://schemas.microsoft.com/office/drawing/2014/main" id="{0A99A43D-16FC-3678-3378-5F8527CA66DB}"/>
              </a:ext>
            </a:extLst>
          </p:cNvPr>
          <p:cNvPicPr>
            <a:picLocks noChangeAspect="1"/>
          </p:cNvPicPr>
          <p:nvPr/>
        </p:nvPicPr>
        <p:blipFill>
          <a:blip r:embed="rId3"/>
          <a:stretch>
            <a:fillRect/>
          </a:stretch>
        </p:blipFill>
        <p:spPr>
          <a:xfrm>
            <a:off x="7425635" y="1436715"/>
            <a:ext cx="4766365" cy="5421286"/>
          </a:xfrm>
          <a:prstGeom prst="rect">
            <a:avLst/>
          </a:prstGeom>
        </p:spPr>
      </p:pic>
    </p:spTree>
    <p:extLst>
      <p:ext uri="{BB962C8B-B14F-4D97-AF65-F5344CB8AC3E}">
        <p14:creationId xmlns:p14="http://schemas.microsoft.com/office/powerpoint/2010/main" val="314693264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B92819-8B98-ABF3-DF74-989F50FD7E6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D2F7E70-C17F-5BAA-AF72-3EE3AF03BE7D}"/>
              </a:ext>
            </a:extLst>
          </p:cNvPr>
          <p:cNvSpPr>
            <a:spLocks noGrp="1"/>
          </p:cNvSpPr>
          <p:nvPr>
            <p:ph idx="1"/>
          </p:nvPr>
        </p:nvSpPr>
        <p:spPr>
          <a:xfrm>
            <a:off x="307444" y="2108200"/>
            <a:ext cx="3439055" cy="3777622"/>
          </a:xfrm>
        </p:spPr>
        <p:txBody>
          <a:bodyPr/>
          <a:lstStyle/>
          <a:p>
            <a:r>
              <a:rPr lang="en-US" sz="2000" dirty="0" err="1"/>
              <a:t>Ajalooline</a:t>
            </a:r>
            <a:r>
              <a:rPr lang="en-US" sz="2000" dirty="0"/>
              <a:t> </a:t>
            </a:r>
            <a:r>
              <a:rPr lang="en-US" sz="2000" dirty="0" err="1"/>
              <a:t>dokument</a:t>
            </a:r>
            <a:r>
              <a:rPr lang="en-US" sz="2000" dirty="0"/>
              <a:t> </a:t>
            </a:r>
            <a:r>
              <a:rPr lang="en-US" sz="2000" dirty="0" err="1"/>
              <a:t>aastast</a:t>
            </a:r>
            <a:r>
              <a:rPr lang="en-US" sz="2000" dirty="0"/>
              <a:t> 2001</a:t>
            </a:r>
          </a:p>
          <a:p>
            <a:r>
              <a:rPr lang="en-US" sz="2000" dirty="0" err="1"/>
              <a:t>Uut</a:t>
            </a:r>
            <a:r>
              <a:rPr lang="en-US" sz="2000" dirty="0"/>
              <a:t> </a:t>
            </a:r>
            <a:r>
              <a:rPr lang="en-US" sz="2000" dirty="0" err="1"/>
              <a:t>lubatakse</a:t>
            </a:r>
            <a:r>
              <a:rPr lang="en-US" sz="2000" dirty="0"/>
              <a:t> 2028/2029</a:t>
            </a:r>
          </a:p>
          <a:p>
            <a:r>
              <a:rPr lang="en-US" sz="2000" dirty="0" err="1"/>
              <a:t>Reeglina</a:t>
            </a:r>
            <a:r>
              <a:rPr lang="en-US" sz="2000" dirty="0"/>
              <a:t> ÜP peaks </a:t>
            </a:r>
            <a:r>
              <a:rPr lang="en-US" sz="2000" dirty="0" err="1"/>
              <a:t>vaatama</a:t>
            </a:r>
            <a:r>
              <a:rPr lang="en-US" sz="2000" dirty="0"/>
              <a:t> 15 </a:t>
            </a:r>
            <a:r>
              <a:rPr lang="en-US" sz="2000" dirty="0" err="1"/>
              <a:t>aastat</a:t>
            </a:r>
            <a:r>
              <a:rPr lang="en-US" sz="2000" dirty="0"/>
              <a:t> </a:t>
            </a:r>
            <a:r>
              <a:rPr lang="en-US" sz="2000" dirty="0" err="1"/>
              <a:t>tulevikku</a:t>
            </a:r>
            <a:endParaRPr lang="en-US" sz="2000" dirty="0"/>
          </a:p>
        </p:txBody>
      </p:sp>
      <p:sp>
        <p:nvSpPr>
          <p:cNvPr id="4" name="Date Placeholder 3">
            <a:extLst>
              <a:ext uri="{FF2B5EF4-FFF2-40B4-BE49-F238E27FC236}">
                <a16:creationId xmlns:a16="http://schemas.microsoft.com/office/drawing/2014/main" id="{21F882C3-60F6-A7FE-2A82-F3CA24FA6F1A}"/>
              </a:ext>
            </a:extLst>
          </p:cNvPr>
          <p:cNvSpPr>
            <a:spLocks noGrp="1"/>
          </p:cNvSpPr>
          <p:nvPr>
            <p:ph type="dt" sz="half" idx="10"/>
          </p:nvPr>
        </p:nvSpPr>
        <p:spPr/>
        <p:txBody>
          <a:bodyPr/>
          <a:lstStyle/>
          <a:p>
            <a:fld id="{EC9EB53E-8C71-4780-B0FB-C4879B5BA835}" type="datetime1">
              <a:rPr lang="en-US" smtClean="0"/>
              <a:t>8/31/2026</a:t>
            </a:fld>
            <a:endParaRPr lang="en-US" dirty="0"/>
          </a:p>
        </p:txBody>
      </p:sp>
      <p:pic>
        <p:nvPicPr>
          <p:cNvPr id="6" name="Picture 5">
            <a:extLst>
              <a:ext uri="{FF2B5EF4-FFF2-40B4-BE49-F238E27FC236}">
                <a16:creationId xmlns:a16="http://schemas.microsoft.com/office/drawing/2014/main" id="{F0B1FBDD-D7D1-2E50-1EE0-B0B7159724CC}"/>
              </a:ext>
            </a:extLst>
          </p:cNvPr>
          <p:cNvPicPr>
            <a:picLocks noChangeAspect="1"/>
          </p:cNvPicPr>
          <p:nvPr/>
        </p:nvPicPr>
        <p:blipFill>
          <a:blip r:embed="rId2"/>
          <a:stretch>
            <a:fillRect/>
          </a:stretch>
        </p:blipFill>
        <p:spPr>
          <a:xfrm>
            <a:off x="3703559" y="0"/>
            <a:ext cx="8488441" cy="6858000"/>
          </a:xfrm>
          <a:prstGeom prst="rect">
            <a:avLst/>
          </a:prstGeom>
        </p:spPr>
      </p:pic>
    </p:spTree>
    <p:extLst>
      <p:ext uri="{BB962C8B-B14F-4D97-AF65-F5344CB8AC3E}">
        <p14:creationId xmlns:p14="http://schemas.microsoft.com/office/powerpoint/2010/main" val="197493024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1B18D6-68FB-3D8E-AACB-07F4A8D012F4}"/>
              </a:ext>
            </a:extLst>
          </p:cNvPr>
          <p:cNvSpPr>
            <a:spLocks noGrp="1"/>
          </p:cNvSpPr>
          <p:nvPr>
            <p:ph type="title"/>
          </p:nvPr>
        </p:nvSpPr>
        <p:spPr/>
        <p:txBody>
          <a:bodyPr/>
          <a:lstStyle/>
          <a:p>
            <a:endParaRPr lang="en-US" dirty="0"/>
          </a:p>
        </p:txBody>
      </p:sp>
      <p:sp>
        <p:nvSpPr>
          <p:cNvPr id="4" name="Date Placeholder 3">
            <a:extLst>
              <a:ext uri="{FF2B5EF4-FFF2-40B4-BE49-F238E27FC236}">
                <a16:creationId xmlns:a16="http://schemas.microsoft.com/office/drawing/2014/main" id="{6E56C904-1C3A-1693-616A-39F38DE13298}"/>
              </a:ext>
            </a:extLst>
          </p:cNvPr>
          <p:cNvSpPr>
            <a:spLocks noGrp="1"/>
          </p:cNvSpPr>
          <p:nvPr>
            <p:ph type="dt" sz="half" idx="10"/>
          </p:nvPr>
        </p:nvSpPr>
        <p:spPr/>
        <p:txBody>
          <a:bodyPr/>
          <a:lstStyle/>
          <a:p>
            <a:fld id="{CE05E9DA-50CB-46D0-8B95-A89ECC4458E4}" type="datetime1">
              <a:rPr lang="en-US" smtClean="0"/>
              <a:t>8/31/2026</a:t>
            </a:fld>
            <a:endParaRPr lang="en-US" dirty="0"/>
          </a:p>
        </p:txBody>
      </p:sp>
      <p:pic>
        <p:nvPicPr>
          <p:cNvPr id="6" name="Picture 5">
            <a:extLst>
              <a:ext uri="{FF2B5EF4-FFF2-40B4-BE49-F238E27FC236}">
                <a16:creationId xmlns:a16="http://schemas.microsoft.com/office/drawing/2014/main" id="{DD03498B-A307-3EC7-A37B-FF807FC1FED6}"/>
              </a:ext>
            </a:extLst>
          </p:cNvPr>
          <p:cNvPicPr>
            <a:picLocks noChangeAspect="1"/>
          </p:cNvPicPr>
          <p:nvPr/>
        </p:nvPicPr>
        <p:blipFill>
          <a:blip r:embed="rId2"/>
          <a:stretch>
            <a:fillRect/>
          </a:stretch>
        </p:blipFill>
        <p:spPr>
          <a:xfrm>
            <a:off x="7791213" y="3479800"/>
            <a:ext cx="4342524" cy="3340038"/>
          </a:xfrm>
          <a:prstGeom prst="rect">
            <a:avLst/>
          </a:prstGeom>
        </p:spPr>
      </p:pic>
      <p:pic>
        <p:nvPicPr>
          <p:cNvPr id="8" name="Picture 7">
            <a:extLst>
              <a:ext uri="{FF2B5EF4-FFF2-40B4-BE49-F238E27FC236}">
                <a16:creationId xmlns:a16="http://schemas.microsoft.com/office/drawing/2014/main" id="{3A49074F-F376-6A83-ECD7-01702A26EDF7}"/>
              </a:ext>
            </a:extLst>
          </p:cNvPr>
          <p:cNvPicPr>
            <a:picLocks noChangeAspect="1"/>
          </p:cNvPicPr>
          <p:nvPr/>
        </p:nvPicPr>
        <p:blipFill>
          <a:blip r:embed="rId3"/>
          <a:stretch>
            <a:fillRect/>
          </a:stretch>
        </p:blipFill>
        <p:spPr>
          <a:xfrm>
            <a:off x="3395133" y="3471800"/>
            <a:ext cx="4297837" cy="3348038"/>
          </a:xfrm>
          <a:prstGeom prst="rect">
            <a:avLst/>
          </a:prstGeom>
        </p:spPr>
      </p:pic>
      <p:sp>
        <p:nvSpPr>
          <p:cNvPr id="12" name="Content Placeholder 11">
            <a:extLst>
              <a:ext uri="{FF2B5EF4-FFF2-40B4-BE49-F238E27FC236}">
                <a16:creationId xmlns:a16="http://schemas.microsoft.com/office/drawing/2014/main" id="{62EBA6E7-6703-2A71-6212-F88D52CD04F1}"/>
              </a:ext>
            </a:extLst>
          </p:cNvPr>
          <p:cNvSpPr>
            <a:spLocks noGrp="1"/>
          </p:cNvSpPr>
          <p:nvPr>
            <p:ph idx="1"/>
          </p:nvPr>
        </p:nvSpPr>
        <p:spPr>
          <a:xfrm>
            <a:off x="100012" y="1441456"/>
            <a:ext cx="3074987" cy="3777622"/>
          </a:xfrm>
        </p:spPr>
        <p:txBody>
          <a:bodyPr/>
          <a:lstStyle/>
          <a:p>
            <a:r>
              <a:rPr lang="en-US" sz="2000" dirty="0" err="1"/>
              <a:t>Planeeringute</a:t>
            </a:r>
            <a:r>
              <a:rPr lang="en-US" sz="2000" dirty="0"/>
              <a:t> </a:t>
            </a:r>
            <a:r>
              <a:rPr lang="en-US" sz="2000" dirty="0" err="1"/>
              <a:t>hierarhia</a:t>
            </a:r>
            <a:endParaRPr lang="en-US" sz="2000" dirty="0"/>
          </a:p>
          <a:p>
            <a:pPr lvl="1"/>
            <a:r>
              <a:rPr lang="en-US" sz="1600" dirty="0"/>
              <a:t>Eesti 2030+ </a:t>
            </a:r>
            <a:r>
              <a:rPr lang="en-US" sz="1600" dirty="0" err="1"/>
              <a:t>üleriigiline</a:t>
            </a:r>
            <a:r>
              <a:rPr lang="en-US" sz="1600" dirty="0"/>
              <a:t> </a:t>
            </a:r>
            <a:r>
              <a:rPr lang="en-US" sz="1600" dirty="0" err="1"/>
              <a:t>planeering</a:t>
            </a:r>
            <a:endParaRPr lang="en-US" sz="1600" dirty="0"/>
          </a:p>
          <a:p>
            <a:pPr lvl="1"/>
            <a:r>
              <a:rPr lang="en-US" sz="1600" dirty="0" err="1"/>
              <a:t>Maakonnaplaneering</a:t>
            </a:r>
            <a:endParaRPr lang="en-US" sz="1600" dirty="0"/>
          </a:p>
          <a:p>
            <a:pPr lvl="1"/>
            <a:r>
              <a:rPr lang="en-US" sz="1600" dirty="0"/>
              <a:t>Valla/</a:t>
            </a:r>
            <a:r>
              <a:rPr lang="en-US" sz="1600" dirty="0" err="1"/>
              <a:t>linna</a:t>
            </a:r>
            <a:r>
              <a:rPr lang="en-US" sz="1600" dirty="0"/>
              <a:t> </a:t>
            </a:r>
            <a:r>
              <a:rPr lang="en-US" sz="1600" dirty="0" err="1"/>
              <a:t>üldplaneering</a:t>
            </a:r>
            <a:endParaRPr lang="en-US" sz="1600" dirty="0"/>
          </a:p>
          <a:p>
            <a:pPr lvl="1"/>
            <a:r>
              <a:rPr lang="en-US" sz="1600" dirty="0" err="1"/>
              <a:t>Detailplaneering</a:t>
            </a:r>
            <a:endParaRPr lang="en-US" sz="1600" dirty="0"/>
          </a:p>
          <a:p>
            <a:r>
              <a:rPr lang="en-US" sz="2000" dirty="0" err="1"/>
              <a:t>Võrdleme</a:t>
            </a:r>
            <a:r>
              <a:rPr lang="en-US" sz="2000" dirty="0"/>
              <a:t> </a:t>
            </a:r>
            <a:r>
              <a:rPr lang="en-US" sz="2000" dirty="0" err="1"/>
              <a:t>tänast</a:t>
            </a:r>
            <a:r>
              <a:rPr lang="en-US" sz="2000" dirty="0"/>
              <a:t> </a:t>
            </a:r>
            <a:r>
              <a:rPr lang="en-US" sz="2000" dirty="0" err="1"/>
              <a:t>olukorda</a:t>
            </a:r>
            <a:r>
              <a:rPr lang="en-US" sz="2000" dirty="0"/>
              <a:t> </a:t>
            </a:r>
            <a:r>
              <a:rPr lang="en-US" sz="2000" dirty="0" err="1"/>
              <a:t>plaanidega</a:t>
            </a:r>
            <a:endParaRPr lang="en-US" sz="2000" dirty="0"/>
          </a:p>
          <a:p>
            <a:r>
              <a:rPr lang="en-US" sz="2000" dirty="0" err="1"/>
              <a:t>Tänane</a:t>
            </a:r>
            <a:r>
              <a:rPr lang="en-US" sz="2000" dirty="0"/>
              <a:t> </a:t>
            </a:r>
            <a:r>
              <a:rPr lang="en-US" sz="2000" dirty="0" err="1"/>
              <a:t>linnaplaneerimine</a:t>
            </a:r>
            <a:r>
              <a:rPr lang="en-US" sz="2000" dirty="0"/>
              <a:t> on DP </a:t>
            </a:r>
            <a:r>
              <a:rPr lang="en-US" sz="2000" dirty="0" err="1"/>
              <a:t>menetlemine</a:t>
            </a:r>
            <a:r>
              <a:rPr lang="en-US" sz="2000" dirty="0"/>
              <a:t>, </a:t>
            </a:r>
            <a:r>
              <a:rPr lang="en-US" sz="2000" dirty="0" err="1"/>
              <a:t>mitte</a:t>
            </a:r>
            <a:r>
              <a:rPr lang="en-US" sz="2000" dirty="0"/>
              <a:t> </a:t>
            </a:r>
            <a:r>
              <a:rPr lang="en-US" sz="2000" dirty="0" err="1"/>
              <a:t>planeerimine</a:t>
            </a:r>
            <a:endParaRPr lang="en-US" sz="2000" dirty="0"/>
          </a:p>
        </p:txBody>
      </p:sp>
      <p:pic>
        <p:nvPicPr>
          <p:cNvPr id="14" name="Picture 13">
            <a:extLst>
              <a:ext uri="{FF2B5EF4-FFF2-40B4-BE49-F238E27FC236}">
                <a16:creationId xmlns:a16="http://schemas.microsoft.com/office/drawing/2014/main" id="{7D33D67C-7D5A-3AAC-5280-690DD721A457}"/>
              </a:ext>
            </a:extLst>
          </p:cNvPr>
          <p:cNvPicPr>
            <a:picLocks noChangeAspect="1"/>
          </p:cNvPicPr>
          <p:nvPr/>
        </p:nvPicPr>
        <p:blipFill>
          <a:blip r:embed="rId4"/>
          <a:stretch>
            <a:fillRect/>
          </a:stretch>
        </p:blipFill>
        <p:spPr>
          <a:xfrm>
            <a:off x="7849290" y="80440"/>
            <a:ext cx="4277860" cy="3306233"/>
          </a:xfrm>
          <a:prstGeom prst="rect">
            <a:avLst/>
          </a:prstGeom>
        </p:spPr>
      </p:pic>
      <p:pic>
        <p:nvPicPr>
          <p:cNvPr id="16" name="Picture 15">
            <a:extLst>
              <a:ext uri="{FF2B5EF4-FFF2-40B4-BE49-F238E27FC236}">
                <a16:creationId xmlns:a16="http://schemas.microsoft.com/office/drawing/2014/main" id="{62151A75-3F2D-3F93-C615-DE48D5542C70}"/>
              </a:ext>
            </a:extLst>
          </p:cNvPr>
          <p:cNvPicPr>
            <a:picLocks noChangeAspect="1"/>
          </p:cNvPicPr>
          <p:nvPr/>
        </p:nvPicPr>
        <p:blipFill>
          <a:blip r:embed="rId5"/>
          <a:stretch>
            <a:fillRect/>
          </a:stretch>
        </p:blipFill>
        <p:spPr>
          <a:xfrm>
            <a:off x="3410431" y="90021"/>
            <a:ext cx="4282539" cy="3306233"/>
          </a:xfrm>
          <a:prstGeom prst="rect">
            <a:avLst/>
          </a:prstGeom>
        </p:spPr>
      </p:pic>
    </p:spTree>
    <p:extLst>
      <p:ext uri="{BB962C8B-B14F-4D97-AF65-F5344CB8AC3E}">
        <p14:creationId xmlns:p14="http://schemas.microsoft.com/office/powerpoint/2010/main" val="262355268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EDF468-8486-2F29-39C3-D0A305FA8133}"/>
            </a:ext>
          </a:extLst>
        </p:cNvPr>
        <p:cNvGrpSpPr/>
        <p:nvPr/>
      </p:nvGrpSpPr>
      <p:grpSpPr>
        <a:xfrm>
          <a:off x="0" y="0"/>
          <a:ext cx="0" cy="0"/>
          <a:chOff x="0" y="0"/>
          <a:chExt cx="0" cy="0"/>
        </a:xfrm>
      </p:grpSpPr>
      <p:pic>
        <p:nvPicPr>
          <p:cNvPr id="13" name="Picture 12">
            <a:extLst>
              <a:ext uri="{FF2B5EF4-FFF2-40B4-BE49-F238E27FC236}">
                <a16:creationId xmlns:a16="http://schemas.microsoft.com/office/drawing/2014/main" id="{8F7EC8B2-47B8-35B4-01AB-174A06CAECA9}"/>
              </a:ext>
            </a:extLst>
          </p:cNvPr>
          <p:cNvPicPr>
            <a:picLocks noChangeAspect="1"/>
          </p:cNvPicPr>
          <p:nvPr/>
        </p:nvPicPr>
        <p:blipFill rotWithShape="1">
          <a:blip r:embed="rId2">
            <a:extLst>
              <a:ext uri="{28A0092B-C50C-407E-A947-70E740481C1C}">
                <a14:useLocalDpi xmlns:a14="http://schemas.microsoft.com/office/drawing/2010/main" val="0"/>
              </a:ext>
            </a:extLst>
          </a:blip>
          <a:srcRect l="15924" t="31184" r="2669" b="3397"/>
          <a:stretch/>
        </p:blipFill>
        <p:spPr>
          <a:xfrm>
            <a:off x="-2" y="-1"/>
            <a:ext cx="12192002" cy="6519395"/>
          </a:xfrm>
          <a:prstGeom prst="rect">
            <a:avLst/>
          </a:prstGeom>
          <a:noFill/>
          <a:ln>
            <a:noFill/>
          </a:ln>
        </p:spPr>
      </p:pic>
      <p:grpSp>
        <p:nvGrpSpPr>
          <p:cNvPr id="3" name="Group 2">
            <a:extLst>
              <a:ext uri="{FF2B5EF4-FFF2-40B4-BE49-F238E27FC236}">
                <a16:creationId xmlns:a16="http://schemas.microsoft.com/office/drawing/2014/main" id="{0BFD1171-36E9-C19B-D088-36EF73AD7858}"/>
              </a:ext>
            </a:extLst>
          </p:cNvPr>
          <p:cNvGrpSpPr/>
          <p:nvPr/>
        </p:nvGrpSpPr>
        <p:grpSpPr>
          <a:xfrm>
            <a:off x="67811" y="2675898"/>
            <a:ext cx="12192000" cy="4899360"/>
            <a:chOff x="-1" y="1958640"/>
            <a:chExt cx="12192000" cy="4899360"/>
          </a:xfrm>
        </p:grpSpPr>
        <p:sp>
          <p:nvSpPr>
            <p:cNvPr id="10" name="Freeform 9">
              <a:extLst>
                <a:ext uri="{FF2B5EF4-FFF2-40B4-BE49-F238E27FC236}">
                  <a16:creationId xmlns:a16="http://schemas.microsoft.com/office/drawing/2014/main" id="{29089B31-822A-5BA2-CDE6-B84391CB678A}"/>
                </a:ext>
              </a:extLst>
            </p:cNvPr>
            <p:cNvSpPr/>
            <p:nvPr/>
          </p:nvSpPr>
          <p:spPr>
            <a:xfrm>
              <a:off x="-1" y="3312687"/>
              <a:ext cx="12192000" cy="3545313"/>
            </a:xfrm>
            <a:custGeom>
              <a:avLst/>
              <a:gdLst>
                <a:gd name="connsiteX0" fmla="*/ 986101 w 12192000"/>
                <a:gd name="connsiteY0" fmla="*/ 0 h 3545313"/>
                <a:gd name="connsiteX1" fmla="*/ 12192000 w 12192000"/>
                <a:gd name="connsiteY1" fmla="*/ 0 h 3545313"/>
                <a:gd name="connsiteX2" fmla="*/ 12192000 w 12192000"/>
                <a:gd name="connsiteY2" fmla="*/ 510802 h 3545313"/>
                <a:gd name="connsiteX3" fmla="*/ 12192000 w 12192000"/>
                <a:gd name="connsiteY3" fmla="*/ 1543258 h 3545313"/>
                <a:gd name="connsiteX4" fmla="*/ 12192000 w 12192000"/>
                <a:gd name="connsiteY4" fmla="*/ 3545313 h 3545313"/>
                <a:gd name="connsiteX5" fmla="*/ 986101 w 12192000"/>
                <a:gd name="connsiteY5" fmla="*/ 3545313 h 3545313"/>
                <a:gd name="connsiteX6" fmla="*/ 475299 w 12192000"/>
                <a:gd name="connsiteY6" fmla="*/ 3545313 h 3545313"/>
                <a:gd name="connsiteX7" fmla="*/ 0 w 12192000"/>
                <a:gd name="connsiteY7" fmla="*/ 3545313 h 3545313"/>
                <a:gd name="connsiteX8" fmla="*/ 0 w 12192000"/>
                <a:gd name="connsiteY8" fmla="*/ 1543258 h 3545313"/>
                <a:gd name="connsiteX9" fmla="*/ 475299 w 12192000"/>
                <a:gd name="connsiteY9" fmla="*/ 1543258 h 3545313"/>
                <a:gd name="connsiteX10" fmla="*/ 475299 w 12192000"/>
                <a:gd name="connsiteY10" fmla="*/ 510802 h 3545313"/>
                <a:gd name="connsiteX11" fmla="*/ 986101 w 12192000"/>
                <a:gd name="connsiteY11" fmla="*/ 510802 h 3545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3545313">
                  <a:moveTo>
                    <a:pt x="986101" y="0"/>
                  </a:moveTo>
                  <a:lnTo>
                    <a:pt x="12192000" y="0"/>
                  </a:lnTo>
                  <a:lnTo>
                    <a:pt x="12192000" y="510802"/>
                  </a:lnTo>
                  <a:lnTo>
                    <a:pt x="12192000" y="1543258"/>
                  </a:lnTo>
                  <a:lnTo>
                    <a:pt x="12192000" y="3545313"/>
                  </a:lnTo>
                  <a:lnTo>
                    <a:pt x="986101" y="3545313"/>
                  </a:lnTo>
                  <a:lnTo>
                    <a:pt x="475299" y="3545313"/>
                  </a:lnTo>
                  <a:lnTo>
                    <a:pt x="0" y="3545313"/>
                  </a:lnTo>
                  <a:lnTo>
                    <a:pt x="0" y="1543258"/>
                  </a:lnTo>
                  <a:lnTo>
                    <a:pt x="475299" y="1543258"/>
                  </a:lnTo>
                  <a:lnTo>
                    <a:pt x="475299" y="510802"/>
                  </a:lnTo>
                  <a:lnTo>
                    <a:pt x="986101" y="51080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4" name="Picture 3">
              <a:extLst>
                <a:ext uri="{FF2B5EF4-FFF2-40B4-BE49-F238E27FC236}">
                  <a16:creationId xmlns:a16="http://schemas.microsoft.com/office/drawing/2014/main" id="{3C4B424F-2771-1BDF-E02F-2B8B0E012681}"/>
                </a:ext>
              </a:extLst>
            </p:cNvPr>
            <p:cNvPicPr>
              <a:picLocks noChangeAspect="1"/>
            </p:cNvPicPr>
            <p:nvPr/>
          </p:nvPicPr>
          <p:blipFill>
            <a:blip r:embed="rId3"/>
            <a:stretch>
              <a:fillRect/>
            </a:stretch>
          </p:blipFill>
          <p:spPr>
            <a:xfrm>
              <a:off x="8677555" y="1958640"/>
              <a:ext cx="2447645" cy="1370681"/>
            </a:xfrm>
            <a:prstGeom prst="rect">
              <a:avLst/>
            </a:prstGeom>
          </p:spPr>
        </p:pic>
      </p:grpSp>
      <p:sp>
        <p:nvSpPr>
          <p:cNvPr id="9" name="Teksti kohatäide 4">
            <a:extLst>
              <a:ext uri="{FF2B5EF4-FFF2-40B4-BE49-F238E27FC236}">
                <a16:creationId xmlns:a16="http://schemas.microsoft.com/office/drawing/2014/main" id="{26EFEF11-EFA8-6BED-7685-8DAFA8832956}"/>
              </a:ext>
            </a:extLst>
          </p:cNvPr>
          <p:cNvSpPr txBox="1">
            <a:spLocks/>
          </p:cNvSpPr>
          <p:nvPr/>
        </p:nvSpPr>
        <p:spPr>
          <a:xfrm>
            <a:off x="953640" y="4814930"/>
            <a:ext cx="6927167" cy="348829"/>
          </a:xfrm>
          <a:prstGeom prst="rect">
            <a:avLst/>
          </a:prstGeom>
        </p:spPr>
        <p:txBody>
          <a:bodyPr lIns="0" tIns="0" rIns="0" bIns="0">
            <a:noAutofit/>
          </a:bodyPr>
          <a:lstStyle>
            <a:lvl1pPr marL="0" marR="0" indent="0" algn="l" defTabSz="914400" rtl="0" eaLnBrk="1" fontAlgn="auto" latinLnBrk="0" hangingPunct="1">
              <a:lnSpc>
                <a:spcPct val="90000"/>
              </a:lnSpc>
              <a:spcBef>
                <a:spcPts val="1000"/>
              </a:spcBef>
              <a:spcAft>
                <a:spcPts val="0"/>
              </a:spcAft>
              <a:buClrTx/>
              <a:buSzTx/>
              <a:buFont typeface="Arial"/>
              <a:buNone/>
              <a:tabLst/>
              <a:defRPr sz="3200" b="1" i="0" kern="1200" cap="all" baseline="0">
                <a:solidFill>
                  <a:schemeClr val="accent3"/>
                </a:solidFill>
                <a:latin typeface="Verdana" charset="0"/>
                <a:ea typeface="+mn-ea"/>
                <a:cs typeface="+mn-cs"/>
              </a:defRPr>
            </a:lvl1pPr>
            <a:lvl2pPr marL="685800" indent="-228600" algn="l" rtl="0" eaLnBrk="1" fontAlgn="base" hangingPunct="1">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l" rtl="0" eaLnBrk="1" fontAlgn="base" hangingPunct="1">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altLang="en-US" sz="2900" dirty="0">
                <a:solidFill>
                  <a:schemeClr val="tx2"/>
                </a:solidFill>
                <a:latin typeface="+mj-lt"/>
              </a:rPr>
              <a:t>Raha</a:t>
            </a:r>
            <a:endParaRPr lang="en-US" altLang="en-US" sz="2900" dirty="0">
              <a:solidFill>
                <a:schemeClr val="accent1"/>
              </a:solidFill>
              <a:latin typeface="+mn-lt"/>
            </a:endParaRPr>
          </a:p>
        </p:txBody>
      </p:sp>
      <p:sp>
        <p:nvSpPr>
          <p:cNvPr id="5" name="TextBox 4">
            <a:extLst>
              <a:ext uri="{FF2B5EF4-FFF2-40B4-BE49-F238E27FC236}">
                <a16:creationId xmlns:a16="http://schemas.microsoft.com/office/drawing/2014/main" id="{587105E7-A6A9-C060-92BA-B96FCBBBA3B5}"/>
              </a:ext>
            </a:extLst>
          </p:cNvPr>
          <p:cNvSpPr txBox="1"/>
          <p:nvPr/>
        </p:nvSpPr>
        <p:spPr>
          <a:xfrm>
            <a:off x="3070371" y="4412097"/>
            <a:ext cx="9257251" cy="1692771"/>
          </a:xfrm>
          <a:prstGeom prst="rect">
            <a:avLst/>
          </a:prstGeom>
          <a:noFill/>
        </p:spPr>
        <p:txBody>
          <a:bodyPr wrap="square">
            <a:spAutoFit/>
          </a:bodyPr>
          <a:lstStyle/>
          <a:p>
            <a:r>
              <a:rPr lang="en-US" sz="2800" dirty="0" err="1"/>
              <a:t>Teeseadus</a:t>
            </a:r>
            <a:r>
              <a:rPr lang="en-US" sz="2800" dirty="0"/>
              <a:t> </a:t>
            </a:r>
            <a:r>
              <a:rPr lang="en-US" sz="2800" dirty="0" err="1"/>
              <a:t>kuni</a:t>
            </a:r>
            <a:r>
              <a:rPr lang="en-US" sz="2800" dirty="0"/>
              <a:t> 2015: 75% </a:t>
            </a:r>
            <a:r>
              <a:rPr lang="en-US" sz="2800" dirty="0" err="1"/>
              <a:t>eeldatavast</a:t>
            </a:r>
            <a:r>
              <a:rPr lang="en-US" sz="2800" dirty="0"/>
              <a:t> </a:t>
            </a:r>
            <a:r>
              <a:rPr lang="en-US" sz="2800" dirty="0" err="1"/>
              <a:t>aktsiisilaekumisest</a:t>
            </a:r>
            <a:br>
              <a:rPr lang="en-US" sz="2800" dirty="0"/>
            </a:br>
            <a:r>
              <a:rPr lang="en-US" sz="2800" dirty="0"/>
              <a:t>    </a:t>
            </a:r>
            <a:r>
              <a:rPr lang="en-US" sz="2400" dirty="0" err="1"/>
              <a:t>Lubadused</a:t>
            </a:r>
            <a:r>
              <a:rPr lang="en-US" sz="2400" dirty="0"/>
              <a:t>: </a:t>
            </a:r>
            <a:r>
              <a:rPr lang="en-US" sz="2400" dirty="0" err="1"/>
              <a:t>teehoiu</a:t>
            </a:r>
            <a:r>
              <a:rPr lang="en-US" sz="2400" dirty="0"/>
              <a:t> </a:t>
            </a:r>
            <a:r>
              <a:rPr lang="en-US" sz="2400" dirty="0" err="1"/>
              <a:t>rahastamine</a:t>
            </a:r>
            <a:r>
              <a:rPr lang="en-US" sz="2400" dirty="0"/>
              <a:t> </a:t>
            </a:r>
            <a:r>
              <a:rPr lang="en-US" sz="2400" dirty="0" err="1"/>
              <a:t>ei</a:t>
            </a:r>
            <a:r>
              <a:rPr lang="en-US" sz="2400" dirty="0"/>
              <a:t> </a:t>
            </a:r>
            <a:r>
              <a:rPr lang="en-US" sz="2400" dirty="0" err="1"/>
              <a:t>kahane</a:t>
            </a:r>
            <a:r>
              <a:rPr lang="en-US" sz="2400" dirty="0"/>
              <a:t> </a:t>
            </a:r>
          </a:p>
          <a:p>
            <a:r>
              <a:rPr lang="en-US" sz="2400" dirty="0"/>
              <a:t>      		</a:t>
            </a:r>
            <a:r>
              <a:rPr lang="en-US" sz="2400" dirty="0" err="1"/>
              <a:t>maksud</a:t>
            </a:r>
            <a:r>
              <a:rPr lang="en-US" sz="2400" dirty="0"/>
              <a:t> </a:t>
            </a:r>
            <a:r>
              <a:rPr lang="en-US" sz="2400" dirty="0" err="1"/>
              <a:t>ei</a:t>
            </a:r>
            <a:r>
              <a:rPr lang="en-US" sz="2400" dirty="0"/>
              <a:t> </a:t>
            </a:r>
            <a:r>
              <a:rPr lang="en-US" sz="2400" dirty="0" err="1"/>
              <a:t>tõuse</a:t>
            </a:r>
            <a:r>
              <a:rPr lang="en-US" sz="2400" dirty="0"/>
              <a:t> - </a:t>
            </a:r>
            <a:r>
              <a:rPr lang="en-US" sz="2400" dirty="0" err="1"/>
              <a:t>lugege</a:t>
            </a:r>
            <a:r>
              <a:rPr lang="en-US" sz="2400" dirty="0"/>
              <a:t> mu </a:t>
            </a:r>
            <a:r>
              <a:rPr lang="en-US" sz="2400" dirty="0" err="1"/>
              <a:t>huultelt</a:t>
            </a:r>
            <a:endParaRPr lang="en-US" sz="2400" dirty="0"/>
          </a:p>
          <a:p>
            <a:r>
              <a:rPr lang="en-US" sz="2400" dirty="0"/>
              <a:t>		15 </a:t>
            </a:r>
            <a:r>
              <a:rPr lang="en-US" sz="2400" dirty="0" err="1"/>
              <a:t>aastaga</a:t>
            </a:r>
            <a:r>
              <a:rPr lang="en-US" sz="2400" dirty="0"/>
              <a:t> 5 </a:t>
            </a:r>
            <a:r>
              <a:rPr lang="en-US" sz="2400" dirty="0" err="1"/>
              <a:t>esimese</a:t>
            </a:r>
            <a:r>
              <a:rPr lang="en-US" sz="2400" dirty="0"/>
              <a:t> </a:t>
            </a:r>
            <a:r>
              <a:rPr lang="en-US" sz="2400" dirty="0" err="1"/>
              <a:t>hulka</a:t>
            </a:r>
            <a:endParaRPr lang="en-US" dirty="0"/>
          </a:p>
        </p:txBody>
      </p:sp>
      <p:pic>
        <p:nvPicPr>
          <p:cNvPr id="7" name="Picture 6" descr="Parem Eesti Sinule!&#10;&#10;AI-generated content may be incorrect.">
            <a:extLst>
              <a:ext uri="{FF2B5EF4-FFF2-40B4-BE49-F238E27FC236}">
                <a16:creationId xmlns:a16="http://schemas.microsoft.com/office/drawing/2014/main" id="{F23BCEAF-F91F-CA9B-7C10-9D3ECB9113DD}"/>
              </a:ext>
            </a:extLst>
          </p:cNvPr>
          <p:cNvPicPr>
            <a:picLocks noChangeAspect="1"/>
          </p:cNvPicPr>
          <p:nvPr/>
        </p:nvPicPr>
        <p:blipFill>
          <a:blip r:embed="rId4"/>
          <a:stretch>
            <a:fillRect/>
          </a:stretch>
        </p:blipFill>
        <p:spPr>
          <a:xfrm>
            <a:off x="9577148" y="5681460"/>
            <a:ext cx="2521080" cy="1066855"/>
          </a:xfrm>
          <a:prstGeom prst="rect">
            <a:avLst/>
          </a:prstGeom>
        </p:spPr>
      </p:pic>
    </p:spTree>
    <p:extLst>
      <p:ext uri="{BB962C8B-B14F-4D97-AF65-F5344CB8AC3E}">
        <p14:creationId xmlns:p14="http://schemas.microsoft.com/office/powerpoint/2010/main" val="222022986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3825F-445E-F422-822C-C5FDDA7926B4}"/>
              </a:ext>
            </a:extLst>
          </p:cNvPr>
          <p:cNvSpPr>
            <a:spLocks noGrp="1"/>
          </p:cNvSpPr>
          <p:nvPr>
            <p:ph type="title"/>
          </p:nvPr>
        </p:nvSpPr>
        <p:spPr/>
        <p:txBody>
          <a:bodyPr/>
          <a:lstStyle/>
          <a:p>
            <a:r>
              <a:rPr lang="en-US" dirty="0"/>
              <a:t>THK 2026-2029; RES</a:t>
            </a:r>
          </a:p>
        </p:txBody>
      </p:sp>
      <p:sp>
        <p:nvSpPr>
          <p:cNvPr id="3" name="Content Placeholder 2">
            <a:extLst>
              <a:ext uri="{FF2B5EF4-FFF2-40B4-BE49-F238E27FC236}">
                <a16:creationId xmlns:a16="http://schemas.microsoft.com/office/drawing/2014/main" id="{61D82522-1077-B128-F361-8174D4F5E6EB}"/>
              </a:ext>
            </a:extLst>
          </p:cNvPr>
          <p:cNvSpPr>
            <a:spLocks noGrp="1"/>
          </p:cNvSpPr>
          <p:nvPr>
            <p:ph idx="1"/>
          </p:nvPr>
        </p:nvSpPr>
        <p:spPr/>
        <p:txBody>
          <a:bodyPr/>
          <a:lstStyle/>
          <a:p>
            <a:endParaRPr lang="en-US"/>
          </a:p>
        </p:txBody>
      </p:sp>
      <p:pic>
        <p:nvPicPr>
          <p:cNvPr id="5" name="Picture 4" descr="The image depicts a line chart illustrating the historical data of a certain metric (e.g., revenue, population, or distance) over the years from 2021 to 2029.&#10;&#10;AI-generated content may be incorrect.">
            <a:extLst>
              <a:ext uri="{FF2B5EF4-FFF2-40B4-BE49-F238E27FC236}">
                <a16:creationId xmlns:a16="http://schemas.microsoft.com/office/drawing/2014/main" id="{2511CC97-DF5F-7C47-D7D1-3869B061DF38}"/>
              </a:ext>
            </a:extLst>
          </p:cNvPr>
          <p:cNvPicPr>
            <a:picLocks noChangeAspect="1"/>
          </p:cNvPicPr>
          <p:nvPr/>
        </p:nvPicPr>
        <p:blipFill>
          <a:blip r:embed="rId2"/>
          <a:stretch>
            <a:fillRect/>
          </a:stretch>
        </p:blipFill>
        <p:spPr>
          <a:xfrm>
            <a:off x="25542" y="2918873"/>
            <a:ext cx="5524772" cy="3939126"/>
          </a:xfrm>
          <a:prstGeom prst="rect">
            <a:avLst/>
          </a:prstGeom>
        </p:spPr>
      </p:pic>
      <p:pic>
        <p:nvPicPr>
          <p:cNvPr id="7" name="Picture 6" descr="The image depicts a line graph showing the annual trend of millions of euros in Finnish national debt from 2021 to 2029.&#10;&#10;AI-generated content may be incorrect.">
            <a:extLst>
              <a:ext uri="{FF2B5EF4-FFF2-40B4-BE49-F238E27FC236}">
                <a16:creationId xmlns:a16="http://schemas.microsoft.com/office/drawing/2014/main" id="{A2722CC3-E78A-4590-B3C6-7002F0870CFA}"/>
              </a:ext>
            </a:extLst>
          </p:cNvPr>
          <p:cNvPicPr>
            <a:picLocks noChangeAspect="1"/>
          </p:cNvPicPr>
          <p:nvPr/>
        </p:nvPicPr>
        <p:blipFill>
          <a:blip r:embed="rId3"/>
          <a:stretch>
            <a:fillRect/>
          </a:stretch>
        </p:blipFill>
        <p:spPr>
          <a:xfrm>
            <a:off x="5344962" y="2918874"/>
            <a:ext cx="6847038" cy="3939128"/>
          </a:xfrm>
          <a:prstGeom prst="rect">
            <a:avLst/>
          </a:prstGeom>
        </p:spPr>
      </p:pic>
      <p:pic>
        <p:nvPicPr>
          <p:cNvPr id="9" name="Picture 8" descr="The table shows a forecast of the percentage increase in rail freight traffic for the years 2024 to 2029, with an expected rise from 26% to 80% in the context of the Trans-European Transport Network (TEN-T).&#10;&#10;AI-generated content may be incorrect.">
            <a:extLst>
              <a:ext uri="{FF2B5EF4-FFF2-40B4-BE49-F238E27FC236}">
                <a16:creationId xmlns:a16="http://schemas.microsoft.com/office/drawing/2014/main" id="{67F24C85-361D-4B16-206F-B10217D3A6B2}"/>
              </a:ext>
            </a:extLst>
          </p:cNvPr>
          <p:cNvPicPr>
            <a:picLocks noChangeAspect="1"/>
          </p:cNvPicPr>
          <p:nvPr/>
        </p:nvPicPr>
        <p:blipFill>
          <a:blip r:embed="rId4"/>
          <a:stretch>
            <a:fillRect/>
          </a:stretch>
        </p:blipFill>
        <p:spPr>
          <a:xfrm>
            <a:off x="6655646" y="201857"/>
            <a:ext cx="5430451" cy="2253059"/>
          </a:xfrm>
          <a:prstGeom prst="rect">
            <a:avLst/>
          </a:prstGeom>
        </p:spPr>
      </p:pic>
    </p:spTree>
    <p:extLst>
      <p:ext uri="{BB962C8B-B14F-4D97-AF65-F5344CB8AC3E}">
        <p14:creationId xmlns:p14="http://schemas.microsoft.com/office/powerpoint/2010/main" val="141854214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E003DB-C463-FC13-EE68-43E3CD92F4A6}"/>
              </a:ext>
            </a:extLst>
          </p:cNvPr>
          <p:cNvSpPr>
            <a:spLocks noGrp="1"/>
          </p:cNvSpPr>
          <p:nvPr>
            <p:ph type="title"/>
          </p:nvPr>
        </p:nvSpPr>
        <p:spPr/>
        <p:txBody>
          <a:bodyPr/>
          <a:lstStyle/>
          <a:p>
            <a:r>
              <a:rPr lang="en-US" dirty="0"/>
              <a:t>THK 2026-2029</a:t>
            </a:r>
          </a:p>
        </p:txBody>
      </p:sp>
      <p:sp>
        <p:nvSpPr>
          <p:cNvPr id="3" name="Content Placeholder 2">
            <a:extLst>
              <a:ext uri="{FF2B5EF4-FFF2-40B4-BE49-F238E27FC236}">
                <a16:creationId xmlns:a16="http://schemas.microsoft.com/office/drawing/2014/main" id="{0028E2B5-5B28-3458-F3D4-822A06D42A61}"/>
              </a:ext>
            </a:extLst>
          </p:cNvPr>
          <p:cNvSpPr>
            <a:spLocks noGrp="1"/>
          </p:cNvSpPr>
          <p:nvPr>
            <p:ph idx="1"/>
          </p:nvPr>
        </p:nvSpPr>
        <p:spPr/>
        <p:txBody>
          <a:bodyPr/>
          <a:lstStyle/>
          <a:p>
            <a:endParaRPr lang="en-US"/>
          </a:p>
        </p:txBody>
      </p:sp>
      <p:pic>
        <p:nvPicPr>
          <p:cNvPr id="5" name="Picture 4" descr="The provided text appears to be a table from a document, listing various transportation infrastructure projects in Estonia for the years 2024 to 2030, including project names, types of infrastructure, distances, and estimated costs.&#10;&#10;AI-generated content may be incorrect.">
            <a:extLst>
              <a:ext uri="{FF2B5EF4-FFF2-40B4-BE49-F238E27FC236}">
                <a16:creationId xmlns:a16="http://schemas.microsoft.com/office/drawing/2014/main" id="{372A5292-3C09-63F7-1204-9C1EDBFCF069}"/>
              </a:ext>
            </a:extLst>
          </p:cNvPr>
          <p:cNvPicPr>
            <a:picLocks noChangeAspect="1"/>
          </p:cNvPicPr>
          <p:nvPr/>
        </p:nvPicPr>
        <p:blipFill>
          <a:blip r:embed="rId2"/>
          <a:stretch>
            <a:fillRect/>
          </a:stretch>
        </p:blipFill>
        <p:spPr>
          <a:xfrm>
            <a:off x="67237" y="2353611"/>
            <a:ext cx="6102664" cy="4330923"/>
          </a:xfrm>
          <a:prstGeom prst="rect">
            <a:avLst/>
          </a:prstGeom>
        </p:spPr>
      </p:pic>
      <p:pic>
        <p:nvPicPr>
          <p:cNvPr id="7" name="Picture 6" descr="The image is a table presenting the estimated costs in kilometers for various teelￃﾵigut (estimated) projects in different locations in Estonia for the period 2031-2035.&#10;&#10;AI-generated content may be incorrect.">
            <a:extLst>
              <a:ext uri="{FF2B5EF4-FFF2-40B4-BE49-F238E27FC236}">
                <a16:creationId xmlns:a16="http://schemas.microsoft.com/office/drawing/2014/main" id="{DDF496B4-9D92-EF51-47ED-29CB4935EAFE}"/>
              </a:ext>
            </a:extLst>
          </p:cNvPr>
          <p:cNvPicPr>
            <a:picLocks noChangeAspect="1"/>
          </p:cNvPicPr>
          <p:nvPr/>
        </p:nvPicPr>
        <p:blipFill>
          <a:blip r:embed="rId3"/>
          <a:stretch>
            <a:fillRect/>
          </a:stretch>
        </p:blipFill>
        <p:spPr>
          <a:xfrm>
            <a:off x="6150135" y="518010"/>
            <a:ext cx="5974628" cy="6210142"/>
          </a:xfrm>
          <a:prstGeom prst="rect">
            <a:avLst/>
          </a:prstGeom>
        </p:spPr>
      </p:pic>
    </p:spTree>
    <p:extLst>
      <p:ext uri="{BB962C8B-B14F-4D97-AF65-F5344CB8AC3E}">
        <p14:creationId xmlns:p14="http://schemas.microsoft.com/office/powerpoint/2010/main" val="191746653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2AB8C5-17AB-9ABA-8094-31630A3F9112}"/>
              </a:ext>
            </a:extLst>
          </p:cNvPr>
          <p:cNvSpPr>
            <a:spLocks noGrp="1"/>
          </p:cNvSpPr>
          <p:nvPr>
            <p:ph type="title"/>
          </p:nvPr>
        </p:nvSpPr>
        <p:spPr/>
        <p:txBody>
          <a:bodyPr/>
          <a:lstStyle/>
          <a:p>
            <a:r>
              <a:rPr lang="en-US" dirty="0"/>
              <a:t>THK </a:t>
            </a:r>
            <a:r>
              <a:rPr lang="en-US"/>
              <a:t>objektid</a:t>
            </a:r>
          </a:p>
        </p:txBody>
      </p:sp>
      <p:sp>
        <p:nvSpPr>
          <p:cNvPr id="3" name="Content Placeholder 2">
            <a:extLst>
              <a:ext uri="{FF2B5EF4-FFF2-40B4-BE49-F238E27FC236}">
                <a16:creationId xmlns:a16="http://schemas.microsoft.com/office/drawing/2014/main" id="{C919B91D-0F91-F930-1500-E6487F00F991}"/>
              </a:ext>
            </a:extLst>
          </p:cNvPr>
          <p:cNvSpPr>
            <a:spLocks noGrp="1"/>
          </p:cNvSpPr>
          <p:nvPr>
            <p:ph idx="1"/>
          </p:nvPr>
        </p:nvSpPr>
        <p:spPr/>
        <p:txBody>
          <a:bodyPr/>
          <a:lstStyle/>
          <a:p>
            <a:endParaRPr lang="en-US" dirty="0"/>
          </a:p>
        </p:txBody>
      </p:sp>
      <p:pic>
        <p:nvPicPr>
          <p:cNvPr id="5" name="Picture 4" descr="The image appears to be a detailed schedule or table for the construction of new railway lines in Estonia for the year 2026, including locations, project types, and distances.&#10;&#10;AI-generated content may be incorrect.">
            <a:extLst>
              <a:ext uri="{FF2B5EF4-FFF2-40B4-BE49-F238E27FC236}">
                <a16:creationId xmlns:a16="http://schemas.microsoft.com/office/drawing/2014/main" id="{96493DB9-7431-229A-20B0-91922FA88930}"/>
              </a:ext>
            </a:extLst>
          </p:cNvPr>
          <p:cNvPicPr>
            <a:picLocks noChangeAspect="1"/>
          </p:cNvPicPr>
          <p:nvPr/>
        </p:nvPicPr>
        <p:blipFill>
          <a:blip r:embed="rId2"/>
          <a:stretch>
            <a:fillRect/>
          </a:stretch>
        </p:blipFill>
        <p:spPr>
          <a:xfrm>
            <a:off x="218738" y="3328776"/>
            <a:ext cx="6474965" cy="3405352"/>
          </a:xfrm>
          <a:prstGeom prst="rect">
            <a:avLst/>
          </a:prstGeom>
        </p:spPr>
      </p:pic>
      <p:pic>
        <p:nvPicPr>
          <p:cNvPr id="7" name="Picture 6" descr="The image displays a table or chart with data on reconstruction costs (in km) for various tee (road) segments in Estonia for the years 2026-2029.&#10;&#10;AI-generated content may be incorrect.">
            <a:extLst>
              <a:ext uri="{FF2B5EF4-FFF2-40B4-BE49-F238E27FC236}">
                <a16:creationId xmlns:a16="http://schemas.microsoft.com/office/drawing/2014/main" id="{8F66D04D-BF66-ABEC-C05F-A8C503A74F58}"/>
              </a:ext>
            </a:extLst>
          </p:cNvPr>
          <p:cNvPicPr>
            <a:picLocks noChangeAspect="1"/>
          </p:cNvPicPr>
          <p:nvPr/>
        </p:nvPicPr>
        <p:blipFill>
          <a:blip r:embed="rId3"/>
          <a:stretch>
            <a:fillRect/>
          </a:stretch>
        </p:blipFill>
        <p:spPr>
          <a:xfrm>
            <a:off x="6604566" y="0"/>
            <a:ext cx="5550331" cy="6858000"/>
          </a:xfrm>
          <a:prstGeom prst="rect">
            <a:avLst/>
          </a:prstGeom>
        </p:spPr>
      </p:pic>
    </p:spTree>
    <p:extLst>
      <p:ext uri="{BB962C8B-B14F-4D97-AF65-F5344CB8AC3E}">
        <p14:creationId xmlns:p14="http://schemas.microsoft.com/office/powerpoint/2010/main" val="423694893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29686E-5748-CFC2-6E4F-C14092F29F6E}"/>
            </a:ext>
          </a:extLst>
        </p:cNvPr>
        <p:cNvGrpSpPr/>
        <p:nvPr/>
      </p:nvGrpSpPr>
      <p:grpSpPr>
        <a:xfrm>
          <a:off x="0" y="0"/>
          <a:ext cx="0" cy="0"/>
          <a:chOff x="0" y="0"/>
          <a:chExt cx="0" cy="0"/>
        </a:xfrm>
      </p:grpSpPr>
      <p:pic>
        <p:nvPicPr>
          <p:cNvPr id="13" name="Picture 12">
            <a:extLst>
              <a:ext uri="{FF2B5EF4-FFF2-40B4-BE49-F238E27FC236}">
                <a16:creationId xmlns:a16="http://schemas.microsoft.com/office/drawing/2014/main" id="{554EF7E0-EDC4-AE2B-179D-CD5F0A160A9F}"/>
              </a:ext>
            </a:extLst>
          </p:cNvPr>
          <p:cNvPicPr>
            <a:picLocks noChangeAspect="1"/>
          </p:cNvPicPr>
          <p:nvPr/>
        </p:nvPicPr>
        <p:blipFill rotWithShape="1">
          <a:blip r:embed="rId2">
            <a:extLst>
              <a:ext uri="{28A0092B-C50C-407E-A947-70E740481C1C}">
                <a14:useLocalDpi xmlns:a14="http://schemas.microsoft.com/office/drawing/2010/main" val="0"/>
              </a:ext>
            </a:extLst>
          </a:blip>
          <a:srcRect l="15924" t="31184" r="2669" b="3397"/>
          <a:stretch/>
        </p:blipFill>
        <p:spPr>
          <a:xfrm>
            <a:off x="-2" y="-1"/>
            <a:ext cx="12192002" cy="6519395"/>
          </a:xfrm>
          <a:prstGeom prst="rect">
            <a:avLst/>
          </a:prstGeom>
          <a:noFill/>
          <a:ln>
            <a:noFill/>
          </a:ln>
        </p:spPr>
      </p:pic>
      <p:grpSp>
        <p:nvGrpSpPr>
          <p:cNvPr id="3" name="Group 2">
            <a:extLst>
              <a:ext uri="{FF2B5EF4-FFF2-40B4-BE49-F238E27FC236}">
                <a16:creationId xmlns:a16="http://schemas.microsoft.com/office/drawing/2014/main" id="{6546C556-092B-B590-8169-601315F8DDE3}"/>
              </a:ext>
            </a:extLst>
          </p:cNvPr>
          <p:cNvGrpSpPr/>
          <p:nvPr/>
        </p:nvGrpSpPr>
        <p:grpSpPr>
          <a:xfrm>
            <a:off x="-1" y="1958640"/>
            <a:ext cx="12192000" cy="4899360"/>
            <a:chOff x="-1" y="1958640"/>
            <a:chExt cx="12192000" cy="4899360"/>
          </a:xfrm>
        </p:grpSpPr>
        <p:sp>
          <p:nvSpPr>
            <p:cNvPr id="10" name="Freeform 9">
              <a:extLst>
                <a:ext uri="{FF2B5EF4-FFF2-40B4-BE49-F238E27FC236}">
                  <a16:creationId xmlns:a16="http://schemas.microsoft.com/office/drawing/2014/main" id="{D33047E2-891D-221B-148D-60581B5D3A36}"/>
                </a:ext>
              </a:extLst>
            </p:cNvPr>
            <p:cNvSpPr/>
            <p:nvPr/>
          </p:nvSpPr>
          <p:spPr>
            <a:xfrm>
              <a:off x="-1" y="3312687"/>
              <a:ext cx="12192000" cy="3545313"/>
            </a:xfrm>
            <a:custGeom>
              <a:avLst/>
              <a:gdLst>
                <a:gd name="connsiteX0" fmla="*/ 986101 w 12192000"/>
                <a:gd name="connsiteY0" fmla="*/ 0 h 3545313"/>
                <a:gd name="connsiteX1" fmla="*/ 12192000 w 12192000"/>
                <a:gd name="connsiteY1" fmla="*/ 0 h 3545313"/>
                <a:gd name="connsiteX2" fmla="*/ 12192000 w 12192000"/>
                <a:gd name="connsiteY2" fmla="*/ 510802 h 3545313"/>
                <a:gd name="connsiteX3" fmla="*/ 12192000 w 12192000"/>
                <a:gd name="connsiteY3" fmla="*/ 1543258 h 3545313"/>
                <a:gd name="connsiteX4" fmla="*/ 12192000 w 12192000"/>
                <a:gd name="connsiteY4" fmla="*/ 3545313 h 3545313"/>
                <a:gd name="connsiteX5" fmla="*/ 986101 w 12192000"/>
                <a:gd name="connsiteY5" fmla="*/ 3545313 h 3545313"/>
                <a:gd name="connsiteX6" fmla="*/ 475299 w 12192000"/>
                <a:gd name="connsiteY6" fmla="*/ 3545313 h 3545313"/>
                <a:gd name="connsiteX7" fmla="*/ 0 w 12192000"/>
                <a:gd name="connsiteY7" fmla="*/ 3545313 h 3545313"/>
                <a:gd name="connsiteX8" fmla="*/ 0 w 12192000"/>
                <a:gd name="connsiteY8" fmla="*/ 1543258 h 3545313"/>
                <a:gd name="connsiteX9" fmla="*/ 475299 w 12192000"/>
                <a:gd name="connsiteY9" fmla="*/ 1543258 h 3545313"/>
                <a:gd name="connsiteX10" fmla="*/ 475299 w 12192000"/>
                <a:gd name="connsiteY10" fmla="*/ 510802 h 3545313"/>
                <a:gd name="connsiteX11" fmla="*/ 986101 w 12192000"/>
                <a:gd name="connsiteY11" fmla="*/ 510802 h 3545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3545313">
                  <a:moveTo>
                    <a:pt x="986101" y="0"/>
                  </a:moveTo>
                  <a:lnTo>
                    <a:pt x="12192000" y="0"/>
                  </a:lnTo>
                  <a:lnTo>
                    <a:pt x="12192000" y="510802"/>
                  </a:lnTo>
                  <a:lnTo>
                    <a:pt x="12192000" y="1543258"/>
                  </a:lnTo>
                  <a:lnTo>
                    <a:pt x="12192000" y="3545313"/>
                  </a:lnTo>
                  <a:lnTo>
                    <a:pt x="986101" y="3545313"/>
                  </a:lnTo>
                  <a:lnTo>
                    <a:pt x="475299" y="3545313"/>
                  </a:lnTo>
                  <a:lnTo>
                    <a:pt x="0" y="3545313"/>
                  </a:lnTo>
                  <a:lnTo>
                    <a:pt x="0" y="1543258"/>
                  </a:lnTo>
                  <a:lnTo>
                    <a:pt x="475299" y="1543258"/>
                  </a:lnTo>
                  <a:lnTo>
                    <a:pt x="475299" y="510802"/>
                  </a:lnTo>
                  <a:lnTo>
                    <a:pt x="986101" y="51080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4" name="Picture 3">
              <a:extLst>
                <a:ext uri="{FF2B5EF4-FFF2-40B4-BE49-F238E27FC236}">
                  <a16:creationId xmlns:a16="http://schemas.microsoft.com/office/drawing/2014/main" id="{E8B3B044-2EF2-E2B0-60A7-5DDB349E5B9F}"/>
                </a:ext>
              </a:extLst>
            </p:cNvPr>
            <p:cNvPicPr>
              <a:picLocks noChangeAspect="1"/>
            </p:cNvPicPr>
            <p:nvPr/>
          </p:nvPicPr>
          <p:blipFill>
            <a:blip r:embed="rId3"/>
            <a:stretch>
              <a:fillRect/>
            </a:stretch>
          </p:blipFill>
          <p:spPr>
            <a:xfrm>
              <a:off x="8677555" y="1958640"/>
              <a:ext cx="2447645" cy="1370681"/>
            </a:xfrm>
            <a:prstGeom prst="rect">
              <a:avLst/>
            </a:prstGeom>
          </p:spPr>
        </p:pic>
      </p:grpSp>
      <p:sp>
        <p:nvSpPr>
          <p:cNvPr id="9" name="Teksti kohatäide 4">
            <a:extLst>
              <a:ext uri="{FF2B5EF4-FFF2-40B4-BE49-F238E27FC236}">
                <a16:creationId xmlns:a16="http://schemas.microsoft.com/office/drawing/2014/main" id="{5C162F94-DD67-7FD2-329F-FA06D026745F}"/>
              </a:ext>
            </a:extLst>
          </p:cNvPr>
          <p:cNvSpPr txBox="1">
            <a:spLocks/>
          </p:cNvSpPr>
          <p:nvPr/>
        </p:nvSpPr>
        <p:spPr>
          <a:xfrm>
            <a:off x="953640" y="4814930"/>
            <a:ext cx="6927167" cy="348829"/>
          </a:xfrm>
          <a:prstGeom prst="rect">
            <a:avLst/>
          </a:prstGeom>
        </p:spPr>
        <p:txBody>
          <a:bodyPr lIns="0" tIns="0" rIns="0" bIns="0">
            <a:noAutofit/>
          </a:bodyPr>
          <a:lstStyle>
            <a:lvl1pPr marL="0" marR="0" indent="0" algn="l" defTabSz="914400" rtl="0" eaLnBrk="1" fontAlgn="auto" latinLnBrk="0" hangingPunct="1">
              <a:lnSpc>
                <a:spcPct val="90000"/>
              </a:lnSpc>
              <a:spcBef>
                <a:spcPts val="1000"/>
              </a:spcBef>
              <a:spcAft>
                <a:spcPts val="0"/>
              </a:spcAft>
              <a:buClrTx/>
              <a:buSzTx/>
              <a:buFont typeface="Arial"/>
              <a:buNone/>
              <a:tabLst/>
              <a:defRPr sz="3200" b="1" i="0" kern="1200" cap="all" baseline="0">
                <a:solidFill>
                  <a:schemeClr val="accent3"/>
                </a:solidFill>
                <a:latin typeface="Verdana" charset="0"/>
                <a:ea typeface="+mn-ea"/>
                <a:cs typeface="+mn-cs"/>
              </a:defRPr>
            </a:lvl1pPr>
            <a:lvl2pPr marL="685800" indent="-228600" algn="l" rtl="0" eaLnBrk="1" fontAlgn="base" hangingPunct="1">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l" rtl="0" eaLnBrk="1" fontAlgn="base" hangingPunct="1">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altLang="en-US" sz="2900" dirty="0" err="1">
                <a:solidFill>
                  <a:schemeClr val="tx2"/>
                </a:solidFill>
                <a:latin typeface="+mj-lt"/>
              </a:rPr>
              <a:t>Registrid</a:t>
            </a:r>
            <a:endParaRPr lang="en-US" altLang="en-US" sz="2900" dirty="0">
              <a:solidFill>
                <a:schemeClr val="accent1"/>
              </a:solidFill>
              <a:latin typeface="+mn-lt"/>
            </a:endParaRPr>
          </a:p>
        </p:txBody>
      </p:sp>
    </p:spTree>
    <p:extLst>
      <p:ext uri="{BB962C8B-B14F-4D97-AF65-F5344CB8AC3E}">
        <p14:creationId xmlns:p14="http://schemas.microsoft.com/office/powerpoint/2010/main" val="190796398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C88359-CA09-2572-8CBB-1C0A24F1A53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AA314E5-9FEB-8216-34BB-E859A6C226BE}"/>
              </a:ext>
            </a:extLst>
          </p:cNvPr>
          <p:cNvSpPr>
            <a:spLocks noGrp="1"/>
          </p:cNvSpPr>
          <p:nvPr>
            <p:ph idx="1"/>
          </p:nvPr>
        </p:nvSpPr>
        <p:spPr>
          <a:xfrm>
            <a:off x="838200" y="4905327"/>
            <a:ext cx="10515600" cy="1779252"/>
          </a:xfrm>
        </p:spPr>
        <p:txBody>
          <a:bodyPr/>
          <a:lstStyle/>
          <a:p>
            <a:r>
              <a:rPr lang="en-US" dirty="0" err="1"/>
              <a:t>Tasub</a:t>
            </a:r>
            <a:r>
              <a:rPr lang="en-US" dirty="0"/>
              <a:t> </a:t>
            </a:r>
            <a:r>
              <a:rPr lang="en-US" dirty="0" err="1"/>
              <a:t>uurida</a:t>
            </a:r>
            <a:r>
              <a:rPr lang="en-US" dirty="0"/>
              <a:t>, mis </a:t>
            </a:r>
            <a:r>
              <a:rPr lang="en-US" dirty="0" err="1"/>
              <a:t>andmeid</a:t>
            </a:r>
            <a:r>
              <a:rPr lang="en-US" dirty="0"/>
              <a:t> </a:t>
            </a:r>
            <a:r>
              <a:rPr lang="en-US" dirty="0" err="1"/>
              <a:t>sisaldab</a:t>
            </a:r>
            <a:r>
              <a:rPr lang="en-US" dirty="0"/>
              <a:t> – </a:t>
            </a:r>
            <a:r>
              <a:rPr lang="en-US" dirty="0" err="1"/>
              <a:t>ning</a:t>
            </a:r>
            <a:r>
              <a:rPr lang="en-US" dirty="0"/>
              <a:t> </a:t>
            </a:r>
            <a:r>
              <a:rPr lang="en-US" dirty="0" err="1"/>
              <a:t>teha</a:t>
            </a:r>
            <a:r>
              <a:rPr lang="en-US" dirty="0"/>
              <a:t> </a:t>
            </a:r>
            <a:r>
              <a:rPr lang="en-US" dirty="0" err="1"/>
              <a:t>kombineeritud</a:t>
            </a:r>
            <a:r>
              <a:rPr lang="en-US" dirty="0"/>
              <a:t> </a:t>
            </a:r>
            <a:r>
              <a:rPr lang="en-US" dirty="0" err="1"/>
              <a:t>väljavõtteid</a:t>
            </a:r>
            <a:r>
              <a:rPr lang="en-US" dirty="0"/>
              <a:t> </a:t>
            </a:r>
            <a:r>
              <a:rPr lang="en-US" dirty="0" err="1"/>
              <a:t>konkreetse</a:t>
            </a:r>
            <a:r>
              <a:rPr lang="en-US" dirty="0"/>
              <a:t> tee </a:t>
            </a:r>
            <a:r>
              <a:rPr lang="en-US" dirty="0" err="1"/>
              <a:t>erinevatest</a:t>
            </a:r>
            <a:r>
              <a:rPr lang="en-US" dirty="0"/>
              <a:t> </a:t>
            </a:r>
            <a:r>
              <a:rPr lang="en-US" dirty="0" err="1"/>
              <a:t>tabelitest</a:t>
            </a:r>
            <a:r>
              <a:rPr lang="en-US" dirty="0"/>
              <a:t> – see </a:t>
            </a:r>
            <a:r>
              <a:rPr lang="en-US" dirty="0" err="1"/>
              <a:t>eeldab</a:t>
            </a:r>
            <a:r>
              <a:rPr lang="en-US" dirty="0"/>
              <a:t> ID-</a:t>
            </a:r>
            <a:r>
              <a:rPr lang="en-US" dirty="0" err="1"/>
              <a:t>kaardiga</a:t>
            </a:r>
            <a:r>
              <a:rPr lang="en-US" dirty="0"/>
              <a:t> </a:t>
            </a:r>
            <a:r>
              <a:rPr lang="en-US" dirty="0" err="1"/>
              <a:t>sisselogimist</a:t>
            </a:r>
            <a:r>
              <a:rPr lang="en-US" dirty="0"/>
              <a:t> (</a:t>
            </a:r>
            <a:r>
              <a:rPr lang="en-US" dirty="0" err="1"/>
              <a:t>ilma</a:t>
            </a:r>
            <a:r>
              <a:rPr lang="en-US" dirty="0"/>
              <a:t> </a:t>
            </a:r>
            <a:r>
              <a:rPr lang="en-US" dirty="0" err="1"/>
              <a:t>logimata</a:t>
            </a:r>
            <a:r>
              <a:rPr lang="en-US" dirty="0"/>
              <a:t> </a:t>
            </a:r>
            <a:r>
              <a:rPr lang="en-US" dirty="0" err="1"/>
              <a:t>saab</a:t>
            </a:r>
            <a:r>
              <a:rPr lang="en-US" dirty="0"/>
              <a:t> </a:t>
            </a:r>
            <a:r>
              <a:rPr lang="en-US" dirty="0" err="1"/>
              <a:t>vaid</a:t>
            </a:r>
            <a:r>
              <a:rPr lang="en-US" dirty="0"/>
              <a:t> </a:t>
            </a:r>
            <a:r>
              <a:rPr lang="en-US" dirty="0" err="1"/>
              <a:t>üksiktabelid</a:t>
            </a:r>
            <a:r>
              <a:rPr lang="en-US" dirty="0"/>
              <a:t>).</a:t>
            </a:r>
          </a:p>
        </p:txBody>
      </p:sp>
      <p:pic>
        <p:nvPicPr>
          <p:cNvPr id="5" name="Picture 4" descr="The image is a web page interface displaying a map of Teeregister, with options for users to input addresses, add to favorites, and various other functionalities.&#10;&#10;AI-generated content may be incorrect.">
            <a:extLst>
              <a:ext uri="{FF2B5EF4-FFF2-40B4-BE49-F238E27FC236}">
                <a16:creationId xmlns:a16="http://schemas.microsoft.com/office/drawing/2014/main" id="{ADAF734F-BCE8-BD72-A70D-FF233DF1C0CE}"/>
              </a:ext>
            </a:extLst>
          </p:cNvPr>
          <p:cNvPicPr>
            <a:picLocks noChangeAspect="1"/>
          </p:cNvPicPr>
          <p:nvPr/>
        </p:nvPicPr>
        <p:blipFill>
          <a:blip r:embed="rId2"/>
          <a:stretch>
            <a:fillRect/>
          </a:stretch>
        </p:blipFill>
        <p:spPr>
          <a:xfrm>
            <a:off x="71084" y="32580"/>
            <a:ext cx="11608397" cy="4819898"/>
          </a:xfrm>
          <a:prstGeom prst="rect">
            <a:avLst/>
          </a:prstGeom>
        </p:spPr>
      </p:pic>
    </p:spTree>
    <p:extLst>
      <p:ext uri="{BB962C8B-B14F-4D97-AF65-F5344CB8AC3E}">
        <p14:creationId xmlns:p14="http://schemas.microsoft.com/office/powerpoint/2010/main" val="45178412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C0AF55-981F-E453-571C-A954916DC18C}"/>
              </a:ext>
            </a:extLst>
          </p:cNvPr>
          <p:cNvSpPr>
            <a:spLocks noGrp="1"/>
          </p:cNvSpPr>
          <p:nvPr>
            <p:ph type="title"/>
          </p:nvPr>
        </p:nvSpPr>
        <p:spPr/>
        <p:txBody>
          <a:bodyPr/>
          <a:lstStyle/>
          <a:p>
            <a:r>
              <a:rPr lang="en-US" dirty="0" err="1"/>
              <a:t>Konkreetse</a:t>
            </a:r>
            <a:r>
              <a:rPr lang="en-US" dirty="0"/>
              <a:t> info </a:t>
            </a:r>
            <a:r>
              <a:rPr lang="en-US" dirty="0" err="1"/>
              <a:t>otsing</a:t>
            </a:r>
            <a:r>
              <a:rPr lang="en-US" dirty="0"/>
              <a:t> </a:t>
            </a:r>
            <a:r>
              <a:rPr lang="en-US" dirty="0" err="1"/>
              <a:t>teenumbri</a:t>
            </a:r>
            <a:r>
              <a:rPr lang="en-US" dirty="0"/>
              <a:t> </a:t>
            </a:r>
            <a:r>
              <a:rPr lang="en-US" dirty="0" err="1"/>
              <a:t>järgi</a:t>
            </a:r>
            <a:endParaRPr lang="en-US" dirty="0"/>
          </a:p>
        </p:txBody>
      </p:sp>
      <p:pic>
        <p:nvPicPr>
          <p:cNvPr id="5" name="Content Placeholder 4" descr="The image displays a form with various input fields for registering and categorizing a product, including fields for quantity, number, description, classification, and coordinates, along with options for adding, subtracting, and recording the data.&#10;&#10;AI-generated content may be incorrect.">
            <a:extLst>
              <a:ext uri="{FF2B5EF4-FFF2-40B4-BE49-F238E27FC236}">
                <a16:creationId xmlns:a16="http://schemas.microsoft.com/office/drawing/2014/main" id="{29BB8218-96D1-D058-D107-B8A7DF3A7305}"/>
              </a:ext>
            </a:extLst>
          </p:cNvPr>
          <p:cNvPicPr>
            <a:picLocks noGrp="1" noChangeAspect="1"/>
          </p:cNvPicPr>
          <p:nvPr>
            <p:ph idx="1"/>
          </p:nvPr>
        </p:nvPicPr>
        <p:blipFill>
          <a:blip r:embed="rId2"/>
          <a:stretch>
            <a:fillRect/>
          </a:stretch>
        </p:blipFill>
        <p:spPr>
          <a:xfrm>
            <a:off x="1422341" y="1825625"/>
            <a:ext cx="9347318" cy="4351338"/>
          </a:xfrm>
          <a:prstGeom prst="rect">
            <a:avLst/>
          </a:prstGeom>
        </p:spPr>
      </p:pic>
    </p:spTree>
    <p:extLst>
      <p:ext uri="{BB962C8B-B14F-4D97-AF65-F5344CB8AC3E}">
        <p14:creationId xmlns:p14="http://schemas.microsoft.com/office/powerpoint/2010/main" val="8717568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1799F-1DCC-5823-2095-8C79AF01B35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104EEA9-8E4F-46DD-C46B-9032CB0EAC01}"/>
              </a:ext>
            </a:extLst>
          </p:cNvPr>
          <p:cNvSpPr>
            <a:spLocks noGrp="1"/>
          </p:cNvSpPr>
          <p:nvPr>
            <p:ph idx="1"/>
          </p:nvPr>
        </p:nvSpPr>
        <p:spPr/>
        <p:txBody>
          <a:bodyPr/>
          <a:lstStyle/>
          <a:p>
            <a:endParaRPr lang="en-US"/>
          </a:p>
        </p:txBody>
      </p:sp>
      <p:pic>
        <p:nvPicPr>
          <p:cNvPr id="5" name="Picture 4" descr="The image depicts a map showing various geographical locations, including cities, lakes, and islands in Estonia and nearby regions.&#10;&#10;AI-generated content may be incorrect.">
            <a:extLst>
              <a:ext uri="{FF2B5EF4-FFF2-40B4-BE49-F238E27FC236}">
                <a16:creationId xmlns:a16="http://schemas.microsoft.com/office/drawing/2014/main" id="{C6474F55-69C6-EC1A-BEE8-192C1B7CEECD}"/>
              </a:ext>
            </a:extLst>
          </p:cNvPr>
          <p:cNvPicPr>
            <a:picLocks noChangeAspect="1"/>
          </p:cNvPicPr>
          <p:nvPr/>
        </p:nvPicPr>
        <p:blipFill>
          <a:blip r:embed="rId3"/>
          <a:stretch>
            <a:fillRect/>
          </a:stretch>
        </p:blipFill>
        <p:spPr>
          <a:xfrm>
            <a:off x="422058" y="0"/>
            <a:ext cx="11347884" cy="6858000"/>
          </a:xfrm>
          <a:prstGeom prst="rect">
            <a:avLst/>
          </a:prstGeom>
        </p:spPr>
      </p:pic>
    </p:spTree>
    <p:extLst>
      <p:ext uri="{BB962C8B-B14F-4D97-AF65-F5344CB8AC3E}">
        <p14:creationId xmlns:p14="http://schemas.microsoft.com/office/powerpoint/2010/main" val="50020964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3FE1CD-22F2-C127-23B9-F8B18E12E008}"/>
              </a:ext>
            </a:extLst>
          </p:cNvPr>
          <p:cNvSpPr>
            <a:spLocks noGrp="1"/>
          </p:cNvSpPr>
          <p:nvPr>
            <p:ph type="title"/>
          </p:nvPr>
        </p:nvSpPr>
        <p:spPr/>
        <p:txBody>
          <a:bodyPr/>
          <a:lstStyle/>
          <a:p>
            <a:r>
              <a:rPr lang="en-US" dirty="0"/>
              <a:t>Maa- ja </a:t>
            </a:r>
            <a:r>
              <a:rPr lang="en-US" dirty="0" err="1"/>
              <a:t>ruumiameti</a:t>
            </a:r>
            <a:r>
              <a:rPr lang="en-US" dirty="0"/>
              <a:t> </a:t>
            </a:r>
            <a:r>
              <a:rPr lang="en-US" dirty="0" err="1"/>
              <a:t>kaardirakendus</a:t>
            </a:r>
            <a:endParaRPr lang="en-US" dirty="0"/>
          </a:p>
        </p:txBody>
      </p:sp>
      <p:sp>
        <p:nvSpPr>
          <p:cNvPr id="3" name="Content Placeholder 2">
            <a:extLst>
              <a:ext uri="{FF2B5EF4-FFF2-40B4-BE49-F238E27FC236}">
                <a16:creationId xmlns:a16="http://schemas.microsoft.com/office/drawing/2014/main" id="{E4B29587-6AC3-48C7-991C-596C5C91697E}"/>
              </a:ext>
            </a:extLst>
          </p:cNvPr>
          <p:cNvSpPr>
            <a:spLocks noGrp="1"/>
          </p:cNvSpPr>
          <p:nvPr>
            <p:ph idx="1"/>
          </p:nvPr>
        </p:nvSpPr>
        <p:spPr/>
        <p:txBody>
          <a:bodyPr/>
          <a:lstStyle/>
          <a:p>
            <a:r>
              <a:rPr lang="en-US" dirty="0" err="1"/>
              <a:t>Teeregister</a:t>
            </a:r>
            <a:endParaRPr lang="en-US" dirty="0"/>
          </a:p>
          <a:p>
            <a:r>
              <a:rPr lang="en-US" dirty="0" err="1"/>
              <a:t>Mullastik</a:t>
            </a:r>
            <a:endParaRPr lang="en-US" dirty="0"/>
          </a:p>
          <a:p>
            <a:r>
              <a:rPr lang="en-US" dirty="0" err="1"/>
              <a:t>Kitsendused</a:t>
            </a:r>
            <a:endParaRPr lang="en-US" dirty="0"/>
          </a:p>
          <a:p>
            <a:endParaRPr lang="en-US" dirty="0"/>
          </a:p>
        </p:txBody>
      </p:sp>
      <p:pic>
        <p:nvPicPr>
          <p:cNvPr id="5" name="Picture 4">
            <a:extLst>
              <a:ext uri="{FF2B5EF4-FFF2-40B4-BE49-F238E27FC236}">
                <a16:creationId xmlns:a16="http://schemas.microsoft.com/office/drawing/2014/main" id="{104CE3D8-3C37-7CCA-F090-C8949319AA60}"/>
              </a:ext>
            </a:extLst>
          </p:cNvPr>
          <p:cNvPicPr>
            <a:picLocks noChangeAspect="1"/>
          </p:cNvPicPr>
          <p:nvPr/>
        </p:nvPicPr>
        <p:blipFill>
          <a:blip r:embed="rId2"/>
          <a:stretch>
            <a:fillRect/>
          </a:stretch>
        </p:blipFill>
        <p:spPr>
          <a:xfrm>
            <a:off x="5423338" y="1405383"/>
            <a:ext cx="6665059" cy="2670019"/>
          </a:xfrm>
          <a:prstGeom prst="rect">
            <a:avLst/>
          </a:prstGeom>
        </p:spPr>
      </p:pic>
      <p:pic>
        <p:nvPicPr>
          <p:cNvPr id="7" name="Picture 6" descr="The image is a detailed map of various locations and infrastructure in Estonia, including roads, towns, and other geographical features.&#10;&#10;AI-generated content may be incorrect.">
            <a:extLst>
              <a:ext uri="{FF2B5EF4-FFF2-40B4-BE49-F238E27FC236}">
                <a16:creationId xmlns:a16="http://schemas.microsoft.com/office/drawing/2014/main" id="{6DB115A8-467B-555E-42A3-B216FF8ECC02}"/>
              </a:ext>
            </a:extLst>
          </p:cNvPr>
          <p:cNvPicPr>
            <a:picLocks noChangeAspect="1"/>
          </p:cNvPicPr>
          <p:nvPr/>
        </p:nvPicPr>
        <p:blipFill>
          <a:blip r:embed="rId3"/>
          <a:stretch>
            <a:fillRect/>
          </a:stretch>
        </p:blipFill>
        <p:spPr>
          <a:xfrm>
            <a:off x="5401186" y="4210339"/>
            <a:ext cx="6790814" cy="2647661"/>
          </a:xfrm>
          <a:prstGeom prst="rect">
            <a:avLst/>
          </a:prstGeom>
        </p:spPr>
      </p:pic>
    </p:spTree>
    <p:extLst>
      <p:ext uri="{BB962C8B-B14F-4D97-AF65-F5344CB8AC3E}">
        <p14:creationId xmlns:p14="http://schemas.microsoft.com/office/powerpoint/2010/main" val="241672638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9D18B7-0207-092C-7413-253A1422C824}"/>
              </a:ext>
            </a:extLst>
          </p:cNvPr>
          <p:cNvSpPr>
            <a:spLocks noGrp="1"/>
          </p:cNvSpPr>
          <p:nvPr>
            <p:ph type="title"/>
          </p:nvPr>
        </p:nvSpPr>
        <p:spPr/>
        <p:txBody>
          <a:bodyPr/>
          <a:lstStyle/>
          <a:p>
            <a:r>
              <a:rPr lang="en-US" dirty="0" err="1"/>
              <a:t>Liikluskindlustuse</a:t>
            </a:r>
            <a:r>
              <a:rPr lang="en-US" dirty="0"/>
              <a:t> fond – </a:t>
            </a:r>
            <a:r>
              <a:rPr lang="en-US" dirty="0" err="1"/>
              <a:t>juhtumid</a:t>
            </a:r>
            <a:r>
              <a:rPr lang="en-US" dirty="0"/>
              <a:t> </a:t>
            </a:r>
            <a:r>
              <a:rPr lang="en-US" dirty="0" err="1"/>
              <a:t>kaardil</a:t>
            </a:r>
            <a:endParaRPr lang="en-US" dirty="0"/>
          </a:p>
        </p:txBody>
      </p:sp>
      <p:sp>
        <p:nvSpPr>
          <p:cNvPr id="3" name="Content Placeholder 2">
            <a:extLst>
              <a:ext uri="{FF2B5EF4-FFF2-40B4-BE49-F238E27FC236}">
                <a16:creationId xmlns:a16="http://schemas.microsoft.com/office/drawing/2014/main" id="{062CA44B-28E9-700C-2F91-40EC01A0DFF3}"/>
              </a:ext>
            </a:extLst>
          </p:cNvPr>
          <p:cNvSpPr>
            <a:spLocks noGrp="1"/>
          </p:cNvSpPr>
          <p:nvPr>
            <p:ph idx="1"/>
          </p:nvPr>
        </p:nvSpPr>
        <p:spPr>
          <a:xfrm>
            <a:off x="838200" y="1816616"/>
            <a:ext cx="10515600" cy="4351338"/>
          </a:xfrm>
        </p:spPr>
        <p:txBody>
          <a:bodyPr/>
          <a:lstStyle/>
          <a:p>
            <a:endParaRPr lang="en-US" dirty="0"/>
          </a:p>
        </p:txBody>
      </p:sp>
      <p:pic>
        <p:nvPicPr>
          <p:cNvPr id="5" name="Picture 4">
            <a:extLst>
              <a:ext uri="{FF2B5EF4-FFF2-40B4-BE49-F238E27FC236}">
                <a16:creationId xmlns:a16="http://schemas.microsoft.com/office/drawing/2014/main" id="{8F565AF0-8771-A26E-FA70-C255A8FC97E0}"/>
              </a:ext>
            </a:extLst>
          </p:cNvPr>
          <p:cNvPicPr>
            <a:picLocks noChangeAspect="1"/>
          </p:cNvPicPr>
          <p:nvPr/>
        </p:nvPicPr>
        <p:blipFill>
          <a:blip r:embed="rId2"/>
          <a:stretch>
            <a:fillRect/>
          </a:stretch>
        </p:blipFill>
        <p:spPr>
          <a:xfrm>
            <a:off x="840398" y="1643126"/>
            <a:ext cx="7992796" cy="5214873"/>
          </a:xfrm>
          <a:prstGeom prst="rect">
            <a:avLst/>
          </a:prstGeom>
        </p:spPr>
      </p:pic>
    </p:spTree>
    <p:extLst>
      <p:ext uri="{BB962C8B-B14F-4D97-AF65-F5344CB8AC3E}">
        <p14:creationId xmlns:p14="http://schemas.microsoft.com/office/powerpoint/2010/main" val="426309068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0FF8C2-2025-9AFD-03AB-FE969F8A659B}"/>
              </a:ext>
            </a:extLst>
          </p:cNvPr>
          <p:cNvSpPr>
            <a:spLocks noGrp="1"/>
          </p:cNvSpPr>
          <p:nvPr>
            <p:ph type="title"/>
          </p:nvPr>
        </p:nvSpPr>
        <p:spPr/>
        <p:txBody>
          <a:bodyPr/>
          <a:lstStyle/>
          <a:p>
            <a:r>
              <a:rPr lang="en-US" dirty="0" err="1"/>
              <a:t>Harjutused</a:t>
            </a:r>
            <a:endParaRPr lang="en-US" dirty="0"/>
          </a:p>
        </p:txBody>
      </p:sp>
      <p:sp>
        <p:nvSpPr>
          <p:cNvPr id="3" name="Content Placeholder 2">
            <a:extLst>
              <a:ext uri="{FF2B5EF4-FFF2-40B4-BE49-F238E27FC236}">
                <a16:creationId xmlns:a16="http://schemas.microsoft.com/office/drawing/2014/main" id="{CB50BB69-B2D0-AE39-D000-DDE232B51D07}"/>
              </a:ext>
            </a:extLst>
          </p:cNvPr>
          <p:cNvSpPr>
            <a:spLocks noGrp="1"/>
          </p:cNvSpPr>
          <p:nvPr>
            <p:ph idx="1"/>
          </p:nvPr>
        </p:nvSpPr>
        <p:spPr>
          <a:xfrm>
            <a:off x="838199" y="1825625"/>
            <a:ext cx="10924713" cy="4351338"/>
          </a:xfrm>
        </p:spPr>
        <p:txBody>
          <a:bodyPr>
            <a:normAutofit/>
          </a:bodyPr>
          <a:lstStyle/>
          <a:p>
            <a:r>
              <a:rPr lang="et-EE" dirty="0">
                <a:solidFill>
                  <a:srgbClr val="FF0000"/>
                </a:solidFill>
              </a:rPr>
              <a:t>Eksami teooria (baasteadmised, mitte normi pähe õppimine)</a:t>
            </a:r>
            <a:endParaRPr lang="en-US" dirty="0">
              <a:solidFill>
                <a:srgbClr val="FF0000"/>
              </a:solidFill>
            </a:endParaRPr>
          </a:p>
          <a:p>
            <a:pPr lvl="1"/>
            <a:r>
              <a:rPr lang="en-US" dirty="0" err="1">
                <a:solidFill>
                  <a:srgbClr val="FF0000"/>
                </a:solidFill>
              </a:rPr>
              <a:t>Küsimuste</a:t>
            </a:r>
            <a:r>
              <a:rPr lang="en-US" dirty="0">
                <a:solidFill>
                  <a:srgbClr val="FF0000"/>
                </a:solidFill>
              </a:rPr>
              <a:t> sett, </a:t>
            </a:r>
            <a:r>
              <a:rPr lang="en-US" dirty="0" err="1">
                <a:solidFill>
                  <a:srgbClr val="FF0000"/>
                </a:solidFill>
              </a:rPr>
              <a:t>dialoogid</a:t>
            </a:r>
            <a:r>
              <a:rPr lang="en-US" dirty="0">
                <a:solidFill>
                  <a:srgbClr val="FF0000"/>
                </a:solidFill>
              </a:rPr>
              <a:t> = </a:t>
            </a:r>
            <a:r>
              <a:rPr lang="en-US" dirty="0" err="1">
                <a:solidFill>
                  <a:srgbClr val="FF0000"/>
                </a:solidFill>
              </a:rPr>
              <a:t>otsime</a:t>
            </a:r>
            <a:r>
              <a:rPr lang="en-US" dirty="0">
                <a:solidFill>
                  <a:srgbClr val="FF0000"/>
                </a:solidFill>
              </a:rPr>
              <a:t> </a:t>
            </a:r>
            <a:r>
              <a:rPr lang="en-US" dirty="0" err="1">
                <a:solidFill>
                  <a:srgbClr val="FF0000"/>
                </a:solidFill>
              </a:rPr>
              <a:t>koos</a:t>
            </a:r>
            <a:r>
              <a:rPr lang="en-US" dirty="0">
                <a:solidFill>
                  <a:srgbClr val="FF0000"/>
                </a:solidFill>
              </a:rPr>
              <a:t> </a:t>
            </a:r>
            <a:r>
              <a:rPr lang="en-US" dirty="0" err="1">
                <a:solidFill>
                  <a:srgbClr val="FF0000"/>
                </a:solidFill>
              </a:rPr>
              <a:t>vastuseid</a:t>
            </a:r>
            <a:endParaRPr lang="et-EE" dirty="0">
              <a:solidFill>
                <a:srgbClr val="FF0000"/>
              </a:solidFill>
            </a:endParaRPr>
          </a:p>
          <a:p>
            <a:r>
              <a:rPr lang="en-US" dirty="0" err="1"/>
              <a:t>Eksamiülesannete</a:t>
            </a:r>
            <a:r>
              <a:rPr lang="en-US" dirty="0"/>
              <a:t> </a:t>
            </a:r>
            <a:r>
              <a:rPr lang="en-US" dirty="0" err="1"/>
              <a:t>valdkond</a:t>
            </a:r>
            <a:endParaRPr lang="et-EE" dirty="0"/>
          </a:p>
          <a:p>
            <a:pPr lvl="1"/>
            <a:r>
              <a:rPr lang="en-US" dirty="0" err="1"/>
              <a:t>Geomeetria</a:t>
            </a:r>
            <a:r>
              <a:rPr lang="en-US" dirty="0"/>
              <a:t> – </a:t>
            </a:r>
            <a:r>
              <a:rPr lang="en-US" dirty="0" err="1"/>
              <a:t>kiirus</a:t>
            </a:r>
            <a:r>
              <a:rPr lang="en-US" dirty="0"/>
              <a:t>, </a:t>
            </a:r>
            <a:r>
              <a:rPr lang="en-US" dirty="0" err="1"/>
              <a:t>raadius</a:t>
            </a:r>
            <a:r>
              <a:rPr lang="en-US" dirty="0"/>
              <a:t>, </a:t>
            </a:r>
            <a:r>
              <a:rPr lang="en-US" dirty="0" err="1"/>
              <a:t>nähtavus</a:t>
            </a:r>
            <a:endParaRPr lang="en-US" dirty="0"/>
          </a:p>
          <a:p>
            <a:pPr lvl="1"/>
            <a:r>
              <a:rPr lang="en-US" dirty="0" err="1"/>
              <a:t>Ristlõike</a:t>
            </a:r>
            <a:r>
              <a:rPr lang="en-US" dirty="0"/>
              <a:t> </a:t>
            </a:r>
            <a:r>
              <a:rPr lang="en-US" dirty="0" err="1"/>
              <a:t>pindala</a:t>
            </a:r>
            <a:r>
              <a:rPr lang="en-US" dirty="0"/>
              <a:t> (</a:t>
            </a:r>
            <a:r>
              <a:rPr lang="en-US" dirty="0" err="1"/>
              <a:t>töömahtude</a:t>
            </a:r>
            <a:r>
              <a:rPr lang="en-US" dirty="0"/>
              <a:t>) </a:t>
            </a:r>
            <a:r>
              <a:rPr lang="en-US" dirty="0" err="1"/>
              <a:t>arvutamise</a:t>
            </a:r>
            <a:r>
              <a:rPr lang="en-US" dirty="0"/>
              <a:t> </a:t>
            </a:r>
            <a:r>
              <a:rPr lang="en-US" dirty="0" err="1"/>
              <a:t>alused</a:t>
            </a:r>
            <a:endParaRPr lang="en-US" dirty="0"/>
          </a:p>
          <a:p>
            <a:pPr lvl="1"/>
            <a:r>
              <a:rPr lang="en-US" dirty="0" err="1"/>
              <a:t>Sõelkõvera</a:t>
            </a:r>
            <a:r>
              <a:rPr lang="en-US" dirty="0"/>
              <a:t> </a:t>
            </a:r>
            <a:r>
              <a:rPr lang="en-US" dirty="0" err="1"/>
              <a:t>alusel</a:t>
            </a:r>
            <a:r>
              <a:rPr lang="en-US" dirty="0"/>
              <a:t> </a:t>
            </a:r>
            <a:r>
              <a:rPr lang="en-US" dirty="0" err="1"/>
              <a:t>pinnaste</a:t>
            </a:r>
            <a:r>
              <a:rPr lang="en-US" dirty="0"/>
              <a:t>/</a:t>
            </a:r>
            <a:r>
              <a:rPr lang="en-US" dirty="0" err="1"/>
              <a:t>materjalide</a:t>
            </a:r>
            <a:r>
              <a:rPr lang="en-US" dirty="0"/>
              <a:t> </a:t>
            </a:r>
            <a:r>
              <a:rPr lang="en-US" dirty="0" err="1"/>
              <a:t>liigitus</a:t>
            </a:r>
            <a:endParaRPr lang="en-US" dirty="0"/>
          </a:p>
          <a:p>
            <a:r>
              <a:rPr lang="en-US" dirty="0" err="1"/>
              <a:t>Kursuseprojekti</a:t>
            </a:r>
            <a:r>
              <a:rPr lang="en-US" dirty="0"/>
              <a:t> </a:t>
            </a:r>
            <a:r>
              <a:rPr lang="en-US" dirty="0" err="1"/>
              <a:t>valdkond</a:t>
            </a:r>
            <a:endParaRPr lang="en-US" dirty="0"/>
          </a:p>
          <a:p>
            <a:pPr lvl="1"/>
            <a:r>
              <a:rPr lang="en-US" dirty="0" err="1"/>
              <a:t>Liiklusprognoos</a:t>
            </a:r>
            <a:r>
              <a:rPr lang="en-US" dirty="0"/>
              <a:t>, </a:t>
            </a:r>
            <a:r>
              <a:rPr lang="en-US" dirty="0" err="1"/>
              <a:t>katendiarvutused</a:t>
            </a:r>
            <a:r>
              <a:rPr lang="en-US" dirty="0"/>
              <a:t> – </a:t>
            </a:r>
            <a:r>
              <a:rPr lang="en-US" dirty="0" err="1"/>
              <a:t>praktilised</a:t>
            </a:r>
            <a:r>
              <a:rPr lang="en-US" dirty="0"/>
              <a:t> </a:t>
            </a:r>
            <a:r>
              <a:rPr lang="en-US" dirty="0" err="1"/>
              <a:t>võtted</a:t>
            </a:r>
            <a:r>
              <a:rPr lang="en-US" dirty="0"/>
              <a:t> KAP ja KRP </a:t>
            </a:r>
            <a:r>
              <a:rPr lang="en-US" dirty="0" err="1"/>
              <a:t>kasutuses</a:t>
            </a:r>
            <a:endParaRPr lang="en-US" dirty="0"/>
          </a:p>
          <a:p>
            <a:pPr lvl="1"/>
            <a:r>
              <a:rPr lang="en-US" dirty="0">
                <a:highlight>
                  <a:srgbClr val="FFFF00"/>
                </a:highlight>
              </a:rPr>
              <a:t>CAD </a:t>
            </a:r>
            <a:r>
              <a:rPr lang="en-US" dirty="0" err="1">
                <a:highlight>
                  <a:srgbClr val="FFFF00"/>
                </a:highlight>
              </a:rPr>
              <a:t>kasutus</a:t>
            </a:r>
            <a:r>
              <a:rPr lang="en-US" dirty="0">
                <a:highlight>
                  <a:srgbClr val="FFFF00"/>
                </a:highlight>
              </a:rPr>
              <a:t> – </a:t>
            </a:r>
            <a:r>
              <a:rPr lang="en-US" dirty="0" err="1">
                <a:highlight>
                  <a:srgbClr val="FFFF00"/>
                </a:highlight>
              </a:rPr>
              <a:t>kaardialus</a:t>
            </a:r>
            <a:r>
              <a:rPr lang="en-US" dirty="0">
                <a:highlight>
                  <a:srgbClr val="FFFF00"/>
                </a:highlight>
              </a:rPr>
              <a:t>, </a:t>
            </a:r>
            <a:r>
              <a:rPr lang="en-US" dirty="0" err="1">
                <a:highlight>
                  <a:srgbClr val="FFFF00"/>
                </a:highlight>
              </a:rPr>
              <a:t>trasseerimine</a:t>
            </a:r>
            <a:r>
              <a:rPr lang="en-US" dirty="0">
                <a:highlight>
                  <a:srgbClr val="FFFF00"/>
                </a:highlight>
              </a:rPr>
              <a:t>, </a:t>
            </a:r>
            <a:r>
              <a:rPr lang="en-US" dirty="0" err="1">
                <a:highlight>
                  <a:srgbClr val="FFFF00"/>
                </a:highlight>
              </a:rPr>
              <a:t>mahud</a:t>
            </a:r>
            <a:r>
              <a:rPr lang="en-US" dirty="0">
                <a:highlight>
                  <a:srgbClr val="FFFF00"/>
                </a:highlight>
              </a:rPr>
              <a:t> ja </a:t>
            </a:r>
            <a:r>
              <a:rPr lang="en-US" dirty="0" err="1">
                <a:highlight>
                  <a:srgbClr val="FFFF00"/>
                </a:highlight>
              </a:rPr>
              <a:t>jooniste</a:t>
            </a:r>
            <a:r>
              <a:rPr lang="en-US" dirty="0">
                <a:highlight>
                  <a:srgbClr val="FFFF00"/>
                </a:highlight>
              </a:rPr>
              <a:t> </a:t>
            </a:r>
            <a:r>
              <a:rPr lang="en-US" dirty="0" err="1">
                <a:highlight>
                  <a:srgbClr val="FFFF00"/>
                </a:highlight>
              </a:rPr>
              <a:t>vormistus</a:t>
            </a:r>
            <a:endParaRPr lang="en-US" dirty="0">
              <a:highlight>
                <a:srgbClr val="FFFF00"/>
              </a:highlight>
            </a:endParaRPr>
          </a:p>
        </p:txBody>
      </p:sp>
    </p:spTree>
    <p:extLst>
      <p:ext uri="{BB962C8B-B14F-4D97-AF65-F5344CB8AC3E}">
        <p14:creationId xmlns:p14="http://schemas.microsoft.com/office/powerpoint/2010/main" val="258118906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F90870-D341-FD08-FABC-0218D8F230A3}"/>
              </a:ext>
            </a:extLst>
          </p:cNvPr>
          <p:cNvSpPr>
            <a:spLocks noGrp="1"/>
          </p:cNvSpPr>
          <p:nvPr>
            <p:ph type="title"/>
          </p:nvPr>
        </p:nvSpPr>
        <p:spPr/>
        <p:txBody>
          <a:bodyPr/>
          <a:lstStyle/>
          <a:p>
            <a:r>
              <a:rPr lang="en-US" dirty="0" err="1"/>
              <a:t>Kursuseprojekt</a:t>
            </a:r>
            <a:r>
              <a:rPr lang="en-US" dirty="0"/>
              <a:t> </a:t>
            </a:r>
            <a:r>
              <a:rPr lang="en-US" sz="3600" dirty="0"/>
              <a:t>(</a:t>
            </a:r>
            <a:r>
              <a:rPr lang="en-US" sz="3600" dirty="0" err="1"/>
              <a:t>senisel</a:t>
            </a:r>
            <a:r>
              <a:rPr lang="en-US" sz="3600" dirty="0"/>
              <a:t> </a:t>
            </a:r>
            <a:r>
              <a:rPr lang="en-US" sz="3600" dirty="0" err="1"/>
              <a:t>alusel</a:t>
            </a:r>
            <a:r>
              <a:rPr lang="en-US" sz="3600" dirty="0"/>
              <a:t> </a:t>
            </a:r>
            <a:r>
              <a:rPr lang="en-US" sz="3600" dirty="0" err="1"/>
              <a:t>kuid</a:t>
            </a:r>
            <a:r>
              <a:rPr lang="en-US" sz="3600" dirty="0"/>
              <a:t> </a:t>
            </a:r>
            <a:r>
              <a:rPr lang="en-US" sz="3600" dirty="0" err="1"/>
              <a:t>mahasõiduga</a:t>
            </a:r>
            <a:r>
              <a:rPr lang="en-US" sz="3600" dirty="0"/>
              <a:t>)</a:t>
            </a:r>
            <a:br>
              <a:rPr lang="en-US" sz="3600" dirty="0"/>
            </a:br>
            <a:r>
              <a:rPr lang="en-US" sz="3600" dirty="0"/>
              <a:t>INDIVIDUAALNE</a:t>
            </a:r>
            <a:endParaRPr lang="en-US" dirty="0"/>
          </a:p>
        </p:txBody>
      </p:sp>
      <p:sp>
        <p:nvSpPr>
          <p:cNvPr id="3" name="Content Placeholder 2">
            <a:extLst>
              <a:ext uri="{FF2B5EF4-FFF2-40B4-BE49-F238E27FC236}">
                <a16:creationId xmlns:a16="http://schemas.microsoft.com/office/drawing/2014/main" id="{E6E17C3F-61EA-CA96-81E6-A46B6CA8A107}"/>
              </a:ext>
            </a:extLst>
          </p:cNvPr>
          <p:cNvSpPr>
            <a:spLocks noGrp="1"/>
          </p:cNvSpPr>
          <p:nvPr>
            <p:ph idx="1"/>
          </p:nvPr>
        </p:nvSpPr>
        <p:spPr>
          <a:xfrm>
            <a:off x="448574" y="1825625"/>
            <a:ext cx="11266098" cy="4351338"/>
          </a:xfrm>
        </p:spPr>
        <p:txBody>
          <a:bodyPr>
            <a:normAutofit fontScale="85000" lnSpcReduction="20000"/>
          </a:bodyPr>
          <a:lstStyle/>
          <a:p>
            <a:r>
              <a:rPr lang="en-US" dirty="0"/>
              <a:t>Ca 5 km </a:t>
            </a:r>
            <a:r>
              <a:rPr lang="en-US" dirty="0" err="1"/>
              <a:t>lõik</a:t>
            </a:r>
            <a:r>
              <a:rPr lang="en-US" dirty="0"/>
              <a:t> Maa- ja </a:t>
            </a:r>
            <a:r>
              <a:rPr lang="en-US" dirty="0" err="1"/>
              <a:t>Ruumiameti</a:t>
            </a:r>
            <a:r>
              <a:rPr lang="en-US" dirty="0"/>
              <a:t> </a:t>
            </a:r>
            <a:r>
              <a:rPr lang="en-US" dirty="0" err="1"/>
              <a:t>geoandmetel</a:t>
            </a:r>
            <a:r>
              <a:rPr lang="en-US" dirty="0"/>
              <a:t> </a:t>
            </a:r>
            <a:r>
              <a:rPr lang="en-US" sz="2400" dirty="0"/>
              <a:t>(</a:t>
            </a:r>
            <a:r>
              <a:rPr lang="en-US" sz="2400" dirty="0" err="1"/>
              <a:t>kõrgused</a:t>
            </a:r>
            <a:r>
              <a:rPr lang="en-US" sz="2400" dirty="0"/>
              <a:t>, </a:t>
            </a:r>
            <a:r>
              <a:rPr lang="en-US" sz="2400" dirty="0" err="1"/>
              <a:t>mullastik</a:t>
            </a:r>
            <a:r>
              <a:rPr lang="en-US" sz="2400" dirty="0"/>
              <a:t>)</a:t>
            </a:r>
            <a:endParaRPr lang="en-US" dirty="0"/>
          </a:p>
          <a:p>
            <a:pPr lvl="2"/>
            <a:r>
              <a:rPr lang="en-US" dirty="0" err="1"/>
              <a:t>Kõrguste</a:t>
            </a:r>
            <a:r>
              <a:rPr lang="en-US" dirty="0"/>
              <a:t> </a:t>
            </a:r>
            <a:r>
              <a:rPr lang="en-US" dirty="0" err="1"/>
              <a:t>vahe</a:t>
            </a:r>
            <a:r>
              <a:rPr lang="en-US" dirty="0"/>
              <a:t> 10 </a:t>
            </a:r>
            <a:r>
              <a:rPr lang="en-US" dirty="0" err="1"/>
              <a:t>meetrit</a:t>
            </a:r>
            <a:r>
              <a:rPr lang="en-US" dirty="0"/>
              <a:t> (et </a:t>
            </a:r>
            <a:r>
              <a:rPr lang="en-US" dirty="0" err="1"/>
              <a:t>oleks</a:t>
            </a:r>
            <a:r>
              <a:rPr lang="en-US" dirty="0"/>
              <a:t> </a:t>
            </a:r>
            <a:r>
              <a:rPr lang="en-US" dirty="0" err="1"/>
              <a:t>kaldeid</a:t>
            </a:r>
            <a:r>
              <a:rPr lang="en-US" dirty="0"/>
              <a:t> ja </a:t>
            </a:r>
            <a:r>
              <a:rPr lang="en-US" dirty="0" err="1"/>
              <a:t>kumeraid</a:t>
            </a:r>
            <a:r>
              <a:rPr lang="en-US" dirty="0"/>
              <a:t>/</a:t>
            </a:r>
            <a:r>
              <a:rPr lang="en-US" dirty="0" err="1"/>
              <a:t>nõgusaid</a:t>
            </a:r>
            <a:r>
              <a:rPr lang="en-US" dirty="0"/>
              <a:t> </a:t>
            </a:r>
            <a:r>
              <a:rPr lang="en-US" dirty="0" err="1"/>
              <a:t>kõveraid</a:t>
            </a:r>
            <a:r>
              <a:rPr lang="en-US" dirty="0"/>
              <a:t>)</a:t>
            </a:r>
          </a:p>
          <a:p>
            <a:pPr lvl="2"/>
            <a:r>
              <a:rPr lang="en-US" dirty="0" err="1"/>
              <a:t>Lumekatte</a:t>
            </a:r>
            <a:r>
              <a:rPr lang="en-US" dirty="0"/>
              <a:t> </a:t>
            </a:r>
            <a:r>
              <a:rPr lang="en-US" dirty="0" err="1"/>
              <a:t>arvutuslik</a:t>
            </a:r>
            <a:r>
              <a:rPr lang="en-US" dirty="0"/>
              <a:t> </a:t>
            </a:r>
            <a:r>
              <a:rPr lang="en-US" dirty="0" err="1"/>
              <a:t>paksus</a:t>
            </a:r>
            <a:r>
              <a:rPr lang="en-US" dirty="0"/>
              <a:t> ja </a:t>
            </a:r>
            <a:r>
              <a:rPr lang="en-US" dirty="0" err="1"/>
              <a:t>tuisuohutu</a:t>
            </a:r>
            <a:r>
              <a:rPr lang="en-US" dirty="0"/>
              <a:t> </a:t>
            </a:r>
            <a:r>
              <a:rPr lang="en-US" dirty="0" err="1"/>
              <a:t>mulde</a:t>
            </a:r>
            <a:r>
              <a:rPr lang="en-US" dirty="0"/>
              <a:t> </a:t>
            </a:r>
            <a:r>
              <a:rPr lang="en-US" dirty="0" err="1"/>
              <a:t>kõrgus</a:t>
            </a:r>
            <a:r>
              <a:rPr lang="en-US" dirty="0"/>
              <a:t> (</a:t>
            </a:r>
          </a:p>
          <a:p>
            <a:pPr lvl="1"/>
            <a:r>
              <a:rPr lang="en-US" dirty="0" err="1"/>
              <a:t>Liiklus</a:t>
            </a:r>
            <a:r>
              <a:rPr lang="en-US" dirty="0"/>
              <a:t>- ja </a:t>
            </a:r>
            <a:r>
              <a:rPr lang="en-US" dirty="0" err="1"/>
              <a:t>koormussagedused</a:t>
            </a:r>
            <a:r>
              <a:rPr lang="en-US" dirty="0"/>
              <a:t> </a:t>
            </a:r>
            <a:r>
              <a:rPr lang="en-US" dirty="0" err="1"/>
              <a:t>taandatuna</a:t>
            </a:r>
            <a:r>
              <a:rPr lang="en-US" dirty="0"/>
              <a:t> ca 1000-6000 AKÖL, </a:t>
            </a:r>
            <a:r>
              <a:rPr lang="en-US" dirty="0" err="1"/>
              <a:t>prognoos</a:t>
            </a:r>
            <a:endParaRPr lang="en-US" dirty="0"/>
          </a:p>
          <a:p>
            <a:pPr lvl="2"/>
            <a:r>
              <a:rPr lang="en-US" dirty="0"/>
              <a:t>Kui </a:t>
            </a:r>
            <a:r>
              <a:rPr lang="en-US" dirty="0" err="1"/>
              <a:t>valitud</a:t>
            </a:r>
            <a:r>
              <a:rPr lang="en-US" dirty="0"/>
              <a:t> </a:t>
            </a:r>
            <a:r>
              <a:rPr lang="en-US" dirty="0" err="1"/>
              <a:t>objekti</a:t>
            </a:r>
            <a:r>
              <a:rPr lang="en-US" dirty="0"/>
              <a:t> </a:t>
            </a:r>
            <a:r>
              <a:rPr lang="en-US" dirty="0" err="1"/>
              <a:t>liiklus</a:t>
            </a:r>
            <a:r>
              <a:rPr lang="en-US" dirty="0"/>
              <a:t> </a:t>
            </a:r>
            <a:r>
              <a:rPr lang="en-US" dirty="0" err="1"/>
              <a:t>väike</a:t>
            </a:r>
            <a:r>
              <a:rPr lang="en-US" dirty="0"/>
              <a:t>, </a:t>
            </a:r>
            <a:r>
              <a:rPr lang="en-US" dirty="0" err="1"/>
              <a:t>kopeerime</a:t>
            </a:r>
            <a:r>
              <a:rPr lang="en-US" dirty="0"/>
              <a:t> </a:t>
            </a:r>
            <a:r>
              <a:rPr lang="en-US" dirty="0" err="1"/>
              <a:t>liikluse</a:t>
            </a:r>
            <a:r>
              <a:rPr lang="en-US" dirty="0"/>
              <a:t> </a:t>
            </a:r>
            <a:r>
              <a:rPr lang="en-US" dirty="0" err="1"/>
              <a:t>lähimalt</a:t>
            </a:r>
            <a:r>
              <a:rPr lang="en-US" dirty="0"/>
              <a:t> </a:t>
            </a:r>
            <a:r>
              <a:rPr lang="en-US" dirty="0" err="1"/>
              <a:t>vastavalt</a:t>
            </a:r>
            <a:r>
              <a:rPr lang="en-US" dirty="0"/>
              <a:t> </a:t>
            </a:r>
            <a:r>
              <a:rPr lang="en-US" dirty="0" err="1"/>
              <a:t>teelt</a:t>
            </a:r>
            <a:endParaRPr lang="en-US" dirty="0"/>
          </a:p>
          <a:p>
            <a:r>
              <a:rPr lang="en-US" dirty="0"/>
              <a:t>CAD - Civil</a:t>
            </a:r>
          </a:p>
          <a:p>
            <a:pPr lvl="1"/>
            <a:r>
              <a:rPr lang="en-US" dirty="0"/>
              <a:t>Kaks </a:t>
            </a:r>
            <a:r>
              <a:rPr lang="en-US" dirty="0" err="1"/>
              <a:t>alternatiivset</a:t>
            </a:r>
            <a:r>
              <a:rPr lang="en-US" dirty="0"/>
              <a:t> </a:t>
            </a:r>
            <a:r>
              <a:rPr lang="en-US" dirty="0" err="1"/>
              <a:t>trassi</a:t>
            </a:r>
            <a:r>
              <a:rPr lang="en-US" dirty="0"/>
              <a:t> (</a:t>
            </a:r>
            <a:r>
              <a:rPr lang="en-US" dirty="0" err="1"/>
              <a:t>eskiis</a:t>
            </a:r>
            <a:r>
              <a:rPr lang="en-US" dirty="0"/>
              <a:t>)</a:t>
            </a:r>
          </a:p>
          <a:p>
            <a:pPr lvl="2"/>
            <a:r>
              <a:rPr lang="en-US" dirty="0"/>
              <a:t>Trass </a:t>
            </a:r>
            <a:r>
              <a:rPr lang="en-US" dirty="0" err="1"/>
              <a:t>ei</a:t>
            </a:r>
            <a:r>
              <a:rPr lang="en-US" dirty="0"/>
              <a:t> </a:t>
            </a:r>
            <a:r>
              <a:rPr lang="en-US" dirty="0" err="1"/>
              <a:t>lõhu</a:t>
            </a:r>
            <a:r>
              <a:rPr lang="en-US" dirty="0"/>
              <a:t> </a:t>
            </a:r>
            <a:r>
              <a:rPr lang="en-US" dirty="0" err="1"/>
              <a:t>toimivat</a:t>
            </a:r>
            <a:r>
              <a:rPr lang="en-US" dirty="0"/>
              <a:t> </a:t>
            </a:r>
            <a:r>
              <a:rPr lang="en-US" dirty="0" err="1"/>
              <a:t>maakasutust</a:t>
            </a:r>
            <a:r>
              <a:rPr lang="en-US" dirty="0"/>
              <a:t>, </a:t>
            </a:r>
            <a:r>
              <a:rPr lang="en-US" dirty="0" err="1"/>
              <a:t>algus</a:t>
            </a:r>
            <a:r>
              <a:rPr lang="en-US" dirty="0"/>
              <a:t>- ja </a:t>
            </a:r>
            <a:r>
              <a:rPr lang="en-US" dirty="0" err="1"/>
              <a:t>lõpp-punkti</a:t>
            </a:r>
            <a:r>
              <a:rPr lang="en-US" dirty="0"/>
              <a:t> </a:t>
            </a:r>
            <a:r>
              <a:rPr lang="en-US" dirty="0" err="1"/>
              <a:t>paigutus</a:t>
            </a:r>
            <a:r>
              <a:rPr lang="en-US" dirty="0"/>
              <a:t> </a:t>
            </a:r>
            <a:r>
              <a:rPr lang="en-US" dirty="0" err="1"/>
              <a:t>loogiliselt</a:t>
            </a:r>
            <a:r>
              <a:rPr lang="en-US" dirty="0"/>
              <a:t> </a:t>
            </a:r>
            <a:r>
              <a:rPr lang="en-US" dirty="0" err="1"/>
              <a:t>liiklusega</a:t>
            </a:r>
            <a:endParaRPr lang="en-US" dirty="0"/>
          </a:p>
          <a:p>
            <a:pPr lvl="2"/>
            <a:r>
              <a:rPr lang="en-US" dirty="0" err="1"/>
              <a:t>Plaan</a:t>
            </a:r>
            <a:r>
              <a:rPr lang="en-US" dirty="0"/>
              <a:t> (</a:t>
            </a:r>
            <a:r>
              <a:rPr lang="en-US" dirty="0" err="1"/>
              <a:t>plaanijoonis</a:t>
            </a:r>
            <a:r>
              <a:rPr lang="en-US" dirty="0"/>
              <a:t> </a:t>
            </a:r>
            <a:r>
              <a:rPr lang="en-US" dirty="0" err="1"/>
              <a:t>pikettide</a:t>
            </a:r>
            <a:r>
              <a:rPr lang="en-US" dirty="0"/>
              <a:t> ja </a:t>
            </a:r>
            <a:r>
              <a:rPr lang="en-US" dirty="0" err="1"/>
              <a:t>raadiustega</a:t>
            </a:r>
            <a:r>
              <a:rPr lang="en-US" dirty="0"/>
              <a:t>) ja </a:t>
            </a:r>
            <a:r>
              <a:rPr lang="en-US" dirty="0" err="1"/>
              <a:t>pikiprofiil</a:t>
            </a:r>
            <a:r>
              <a:rPr lang="en-US" dirty="0"/>
              <a:t> (</a:t>
            </a:r>
            <a:r>
              <a:rPr lang="en-US" dirty="0" err="1"/>
              <a:t>kummalegi</a:t>
            </a:r>
            <a:r>
              <a:rPr lang="en-US" dirty="0"/>
              <a:t> </a:t>
            </a:r>
            <a:r>
              <a:rPr lang="en-US" dirty="0" err="1"/>
              <a:t>trassile</a:t>
            </a:r>
            <a:r>
              <a:rPr lang="en-US" dirty="0"/>
              <a:t>) – </a:t>
            </a:r>
            <a:r>
              <a:rPr lang="en-US" dirty="0" err="1"/>
              <a:t>vähemalt</a:t>
            </a:r>
            <a:r>
              <a:rPr lang="en-US" dirty="0"/>
              <a:t> </a:t>
            </a:r>
            <a:r>
              <a:rPr lang="en-US" dirty="0" err="1"/>
              <a:t>kaks</a:t>
            </a:r>
            <a:r>
              <a:rPr lang="en-US" dirty="0"/>
              <a:t> </a:t>
            </a:r>
            <a:r>
              <a:rPr lang="en-US" dirty="0" err="1"/>
              <a:t>plaanikõverikku</a:t>
            </a:r>
            <a:r>
              <a:rPr lang="en-US" dirty="0"/>
              <a:t> ja </a:t>
            </a:r>
            <a:r>
              <a:rPr lang="en-US" dirty="0" err="1"/>
              <a:t>vähemalt</a:t>
            </a:r>
            <a:r>
              <a:rPr lang="en-US" dirty="0"/>
              <a:t> </a:t>
            </a:r>
            <a:r>
              <a:rPr lang="en-US" dirty="0" err="1"/>
              <a:t>kaks</a:t>
            </a:r>
            <a:r>
              <a:rPr lang="en-US" dirty="0"/>
              <a:t> </a:t>
            </a:r>
            <a:r>
              <a:rPr lang="en-US" dirty="0" err="1"/>
              <a:t>püstkõverikku</a:t>
            </a:r>
            <a:endParaRPr lang="en-US" dirty="0"/>
          </a:p>
          <a:p>
            <a:pPr lvl="2"/>
            <a:r>
              <a:rPr lang="en-US" dirty="0" err="1"/>
              <a:t>Ristlõiked</a:t>
            </a:r>
            <a:r>
              <a:rPr lang="en-US" dirty="0"/>
              <a:t> (</a:t>
            </a:r>
            <a:r>
              <a:rPr lang="en-US" dirty="0" err="1"/>
              <a:t>kõrge</a:t>
            </a:r>
            <a:r>
              <a:rPr lang="en-US" dirty="0"/>
              <a:t> </a:t>
            </a:r>
            <a:r>
              <a:rPr lang="en-US" dirty="0" err="1"/>
              <a:t>mulle</a:t>
            </a:r>
            <a:r>
              <a:rPr lang="en-US" dirty="0"/>
              <a:t> &amp; </a:t>
            </a:r>
            <a:r>
              <a:rPr lang="en-US" dirty="0" err="1"/>
              <a:t>süvend</a:t>
            </a:r>
            <a:r>
              <a:rPr lang="en-US" dirty="0"/>
              <a:t>)</a:t>
            </a:r>
          </a:p>
          <a:p>
            <a:pPr lvl="2"/>
            <a:r>
              <a:rPr lang="en-US" dirty="0" err="1"/>
              <a:t>Katendite</a:t>
            </a:r>
            <a:r>
              <a:rPr lang="en-US" dirty="0"/>
              <a:t> </a:t>
            </a:r>
            <a:r>
              <a:rPr lang="en-US" dirty="0" err="1"/>
              <a:t>konstrueerimine</a:t>
            </a:r>
            <a:r>
              <a:rPr lang="en-US" dirty="0"/>
              <a:t> &amp; </a:t>
            </a:r>
            <a:r>
              <a:rPr lang="en-US" dirty="0" err="1"/>
              <a:t>arvutus</a:t>
            </a:r>
            <a:r>
              <a:rPr lang="en-US" dirty="0"/>
              <a:t> (KAP, KRP)</a:t>
            </a:r>
          </a:p>
          <a:p>
            <a:pPr lvl="2"/>
            <a:r>
              <a:rPr lang="en-US" dirty="0" err="1"/>
              <a:t>Töömahud</a:t>
            </a:r>
            <a:r>
              <a:rPr lang="en-US" dirty="0"/>
              <a:t>, </a:t>
            </a:r>
            <a:r>
              <a:rPr lang="en-US" dirty="0" err="1"/>
              <a:t>trassi</a:t>
            </a:r>
            <a:r>
              <a:rPr lang="en-US" dirty="0"/>
              <a:t> </a:t>
            </a:r>
            <a:r>
              <a:rPr lang="en-US" dirty="0" err="1"/>
              <a:t>läbimise</a:t>
            </a:r>
            <a:r>
              <a:rPr lang="en-US" dirty="0"/>
              <a:t> </a:t>
            </a:r>
            <a:r>
              <a:rPr lang="en-US" dirty="0" err="1"/>
              <a:t>aeg</a:t>
            </a:r>
            <a:r>
              <a:rPr lang="en-US" dirty="0"/>
              <a:t>, </a:t>
            </a:r>
            <a:r>
              <a:rPr lang="en-US" dirty="0" err="1"/>
              <a:t>eelistatud</a:t>
            </a:r>
            <a:r>
              <a:rPr lang="en-US" dirty="0"/>
              <a:t> </a:t>
            </a:r>
            <a:r>
              <a:rPr lang="en-US" dirty="0" err="1"/>
              <a:t>variandi</a:t>
            </a:r>
            <a:r>
              <a:rPr lang="en-US" dirty="0"/>
              <a:t> </a:t>
            </a:r>
            <a:r>
              <a:rPr lang="en-US" dirty="0" err="1"/>
              <a:t>valik</a:t>
            </a:r>
            <a:endParaRPr lang="en-US" dirty="0"/>
          </a:p>
          <a:p>
            <a:pPr lvl="1"/>
            <a:r>
              <a:rPr lang="en-US" dirty="0" err="1"/>
              <a:t>Detailselt</a:t>
            </a:r>
            <a:r>
              <a:rPr lang="en-US" dirty="0"/>
              <a:t> </a:t>
            </a:r>
            <a:r>
              <a:rPr lang="en-US" dirty="0" err="1"/>
              <a:t>lahendada</a:t>
            </a:r>
            <a:r>
              <a:rPr lang="en-US" dirty="0"/>
              <a:t> </a:t>
            </a:r>
            <a:r>
              <a:rPr lang="en-US" dirty="0" err="1"/>
              <a:t>üks</a:t>
            </a:r>
            <a:r>
              <a:rPr lang="en-US" dirty="0"/>
              <a:t> </a:t>
            </a:r>
            <a:r>
              <a:rPr lang="en-US" dirty="0" err="1"/>
              <a:t>riigitee</a:t>
            </a:r>
            <a:r>
              <a:rPr lang="en-US" dirty="0"/>
              <a:t> </a:t>
            </a:r>
            <a:r>
              <a:rPr lang="en-US" dirty="0" err="1"/>
              <a:t>mahasõit</a:t>
            </a:r>
            <a:r>
              <a:rPr lang="en-US" dirty="0"/>
              <a:t> </a:t>
            </a:r>
            <a:r>
              <a:rPr lang="en-US" dirty="0" err="1"/>
              <a:t>vastavuses</a:t>
            </a:r>
            <a:r>
              <a:rPr lang="en-US" dirty="0"/>
              <a:t> </a:t>
            </a:r>
            <a:r>
              <a:rPr lang="en-US" dirty="0" err="1"/>
              <a:t>TrAm</a:t>
            </a:r>
            <a:r>
              <a:rPr lang="en-US" dirty="0"/>
              <a:t> </a:t>
            </a:r>
            <a:r>
              <a:rPr lang="en-US" dirty="0" err="1"/>
              <a:t>nõuetele</a:t>
            </a:r>
            <a:r>
              <a:rPr lang="en-US" dirty="0"/>
              <a:t> (</a:t>
            </a:r>
            <a:r>
              <a:rPr lang="en-US" dirty="0" err="1"/>
              <a:t>põhiprojekti</a:t>
            </a:r>
            <a:r>
              <a:rPr lang="en-US" dirty="0"/>
              <a:t> </a:t>
            </a:r>
            <a:r>
              <a:rPr lang="en-US" dirty="0" err="1"/>
              <a:t>täispakk</a:t>
            </a:r>
            <a:r>
              <a:rPr lang="en-US" dirty="0"/>
              <a:t>)</a:t>
            </a:r>
          </a:p>
          <a:p>
            <a:r>
              <a:rPr lang="en-US" dirty="0" err="1"/>
              <a:t>Seletuskiri</a:t>
            </a:r>
            <a:endParaRPr lang="en-US" dirty="0"/>
          </a:p>
        </p:txBody>
      </p:sp>
    </p:spTree>
    <p:extLst>
      <p:ext uri="{BB962C8B-B14F-4D97-AF65-F5344CB8AC3E}">
        <p14:creationId xmlns:p14="http://schemas.microsoft.com/office/powerpoint/2010/main" val="109744171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FA3D8C-D4A3-D443-D773-E774C861C7C7}"/>
              </a:ext>
            </a:extLst>
          </p:cNvPr>
          <p:cNvSpPr>
            <a:spLocks noGrp="1"/>
          </p:cNvSpPr>
          <p:nvPr>
            <p:ph type="title"/>
          </p:nvPr>
        </p:nvSpPr>
        <p:spPr/>
        <p:txBody>
          <a:bodyPr/>
          <a:lstStyle/>
          <a:p>
            <a:r>
              <a:rPr lang="en-US" dirty="0" err="1"/>
              <a:t>Võimalikud</a:t>
            </a:r>
            <a:r>
              <a:rPr lang="en-US" dirty="0"/>
              <a:t> </a:t>
            </a:r>
            <a:r>
              <a:rPr lang="en-US" dirty="0" err="1"/>
              <a:t>külalisesinejad</a:t>
            </a:r>
            <a:endParaRPr lang="en-US" dirty="0"/>
          </a:p>
        </p:txBody>
      </p:sp>
      <p:sp>
        <p:nvSpPr>
          <p:cNvPr id="3" name="Content Placeholder 2">
            <a:extLst>
              <a:ext uri="{FF2B5EF4-FFF2-40B4-BE49-F238E27FC236}">
                <a16:creationId xmlns:a16="http://schemas.microsoft.com/office/drawing/2014/main" id="{F9513732-80B5-3599-EF01-4A15B3260423}"/>
              </a:ext>
            </a:extLst>
          </p:cNvPr>
          <p:cNvSpPr>
            <a:spLocks noGrp="1"/>
          </p:cNvSpPr>
          <p:nvPr>
            <p:ph idx="1"/>
          </p:nvPr>
        </p:nvSpPr>
        <p:spPr/>
        <p:txBody>
          <a:bodyPr/>
          <a:lstStyle/>
          <a:p>
            <a:r>
              <a:rPr lang="en-US" dirty="0"/>
              <a:t>Kersti </a:t>
            </a:r>
            <a:r>
              <a:rPr lang="en-US" dirty="0" err="1"/>
              <a:t>Ritsberg</a:t>
            </a:r>
            <a:r>
              <a:rPr lang="en-US" dirty="0"/>
              <a:t>, </a:t>
            </a:r>
            <a:r>
              <a:rPr lang="en-US" dirty="0" err="1"/>
              <a:t>hüdrogeoloog</a:t>
            </a:r>
            <a:endParaRPr lang="en-US" dirty="0"/>
          </a:p>
          <a:p>
            <a:r>
              <a:rPr lang="en-US" dirty="0"/>
              <a:t>Eneli Niinepuu / Siim Lootus, </a:t>
            </a:r>
            <a:r>
              <a:rPr lang="en-US" dirty="0" err="1"/>
              <a:t>maastikuarhitektid</a:t>
            </a:r>
            <a:endParaRPr lang="en-US" dirty="0"/>
          </a:p>
          <a:p>
            <a:r>
              <a:rPr lang="en-US" dirty="0"/>
              <a:t>Marek </a:t>
            </a:r>
            <a:r>
              <a:rPr lang="en-US" dirty="0" err="1"/>
              <a:t>Rannala</a:t>
            </a:r>
            <a:r>
              <a:rPr lang="en-US" dirty="0"/>
              <a:t>, </a:t>
            </a:r>
            <a:r>
              <a:rPr lang="en-US" dirty="0" err="1"/>
              <a:t>liikuvusinsener</a:t>
            </a:r>
            <a:endParaRPr lang="en-US" dirty="0"/>
          </a:p>
          <a:p>
            <a:r>
              <a:rPr lang="en-US" dirty="0"/>
              <a:t>Jan-Daniel Peterson, </a:t>
            </a:r>
            <a:r>
              <a:rPr lang="en-US" dirty="0" err="1"/>
              <a:t>geotehnika</a:t>
            </a:r>
            <a:r>
              <a:rPr lang="en-US" dirty="0"/>
              <a:t>; </a:t>
            </a:r>
            <a:r>
              <a:rPr lang="en-US" dirty="0" err="1"/>
              <a:t>teenindustaseme</a:t>
            </a:r>
            <a:r>
              <a:rPr lang="en-US" dirty="0"/>
              <a:t> </a:t>
            </a:r>
            <a:r>
              <a:rPr lang="en-US" dirty="0" err="1"/>
              <a:t>arvutus</a:t>
            </a:r>
            <a:endParaRPr lang="en-US" dirty="0"/>
          </a:p>
          <a:p>
            <a:r>
              <a:rPr lang="en-US" dirty="0"/>
              <a:t>RBE – Martin Taal? Inna </a:t>
            </a:r>
            <a:r>
              <a:rPr lang="en-US" dirty="0" err="1"/>
              <a:t>Romandi</a:t>
            </a:r>
            <a:r>
              <a:rPr lang="en-US" dirty="0"/>
              <a:t>? Jaan </a:t>
            </a:r>
            <a:r>
              <a:rPr lang="en-US" dirty="0" err="1"/>
              <a:t>Luhaorg</a:t>
            </a:r>
            <a:r>
              <a:rPr lang="en-US" dirty="0"/>
              <a:t>?</a:t>
            </a:r>
          </a:p>
        </p:txBody>
      </p:sp>
    </p:spTree>
    <p:extLst>
      <p:ext uri="{BB962C8B-B14F-4D97-AF65-F5344CB8AC3E}">
        <p14:creationId xmlns:p14="http://schemas.microsoft.com/office/powerpoint/2010/main" val="95009824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i kujundu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15967</TotalTime>
  <Words>4267</Words>
  <Application>Microsoft Office PowerPoint</Application>
  <PresentationFormat>Widescreen</PresentationFormat>
  <Paragraphs>475</Paragraphs>
  <Slides>65</Slides>
  <Notes>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65</vt:i4>
      </vt:variant>
    </vt:vector>
  </HeadingPairs>
  <TitlesOfParts>
    <vt:vector size="72" baseType="lpstr">
      <vt:lpstr>Aptos</vt:lpstr>
      <vt:lpstr>Aptos Display</vt:lpstr>
      <vt:lpstr>Arial</vt:lpstr>
      <vt:lpstr>Calibri</vt:lpstr>
      <vt:lpstr>Verdana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Äripäev – tudengite esseekonkurss</vt:lpstr>
      <vt:lpstr>PowerPoint Presentation</vt:lpstr>
      <vt:lpstr>PowerPoint Presentation</vt:lpstr>
      <vt:lpstr>PowerPoint Presentation</vt:lpstr>
      <vt:lpstr>PowerPoint Presentation</vt:lpstr>
      <vt:lpstr>Kutsed – www.kutseregister.ee </vt:lpstr>
      <vt:lpstr>Arvamuse ulatus (ekspertiis ja audit)</vt:lpstr>
      <vt:lpstr>Projekteerija kutse ulatus</vt:lpstr>
      <vt:lpstr>PowerPoint Presentation</vt:lpstr>
      <vt:lpstr>Kutsete probleemid</vt:lpstr>
      <vt:lpstr>Ühtlustamine – siduserialad ja süsteem</vt:lpstr>
      <vt:lpstr>Probleem kutsetega  kutse puudumine ja toimetamine üle kutse piiride</vt:lpstr>
      <vt:lpstr>KUTSE</vt:lpstr>
      <vt:lpstr>Millal on vajalik ekspertiis? Nõuded ehitusprojekti ekspertiisile–Riigi Teataja – määrus 62</vt:lpstr>
      <vt:lpstr>Projekt</vt:lpstr>
      <vt:lpstr>Millal on vajalik LOA www.liiklusohutusaudit.ee - arutelukeskkond</vt:lpstr>
      <vt:lpstr>PowerPoint Presentation</vt:lpstr>
      <vt:lpstr>Normatiivbaas</vt:lpstr>
      <vt:lpstr>Raamistik</vt:lpstr>
      <vt:lpstr>Normatiivbaas</vt:lpstr>
      <vt:lpstr>EhS ja loakohustuslikkus</vt:lpstr>
      <vt:lpstr>Ehitusseadustik</vt:lpstr>
      <vt:lpstr>Liiklusse(ga)adus</vt:lpstr>
      <vt:lpstr>Standardid – rakenduvad kas normiviitest, lähteülesandest või läbi “hea tava” määratluse</vt:lpstr>
      <vt:lpstr>Standardid</vt:lpstr>
      <vt:lpstr>Regulatsioonid ja juhendid</vt:lpstr>
      <vt:lpstr>Eesti teedevõrk ja lähema perioodi põhisuunad</vt:lpstr>
      <vt:lpstr>PowerPoint Presentation</vt:lpstr>
      <vt:lpstr>Teedevõrk 89716 km</vt:lpstr>
      <vt:lpstr>Tänavad</vt:lpstr>
      <vt:lpstr>Riigiteede liiklus</vt:lpstr>
      <vt:lpstr>Põhimaanteed 1…11 &amp; 92</vt:lpstr>
      <vt:lpstr>Riigi põhimaanteede liiklus</vt:lpstr>
      <vt:lpstr>Tugi- ja kõrvalmaanteed</vt:lpstr>
      <vt:lpstr>PowerPoint Presentation</vt:lpstr>
      <vt:lpstr>PowerPoint Presentation</vt:lpstr>
      <vt:lpstr>Koos kohalike (KOV) teedega</vt:lpstr>
      <vt:lpstr>Rahvusvahelised riigiteed</vt:lpstr>
      <vt:lpstr>TEN-T</vt:lpstr>
      <vt:lpstr>Tallinn ja lähiala ametlikus TEN-T rakenduses        TENtec Map Viewers - Explore the TEN-T Network | European Transport Infrastructure</vt:lpstr>
      <vt:lpstr>Tallinna ettepanek TEN-T muutmiseks</vt:lpstr>
      <vt:lpstr>Täpsustada mõlemad sadamaotsad</vt:lpstr>
      <vt:lpstr>PowerPoint Presentation</vt:lpstr>
      <vt:lpstr>PowerPoint Presentation</vt:lpstr>
      <vt:lpstr>PowerPoint Presentation</vt:lpstr>
      <vt:lpstr>THK 2026-2029; RES</vt:lpstr>
      <vt:lpstr>THK 2026-2029</vt:lpstr>
      <vt:lpstr>THK objektid</vt:lpstr>
      <vt:lpstr>PowerPoint Presentation</vt:lpstr>
      <vt:lpstr>PowerPoint Presentation</vt:lpstr>
      <vt:lpstr>Konkreetse info otsing teenumbri järgi</vt:lpstr>
      <vt:lpstr>PowerPoint Presentation</vt:lpstr>
      <vt:lpstr>Maa- ja ruumiameti kaardirakendus</vt:lpstr>
      <vt:lpstr>Liikluskindlustuse fond – juhtumid kaardil</vt:lpstr>
      <vt:lpstr>Harjutused</vt:lpstr>
      <vt:lpstr>Kursuseprojekt (senisel alusel kuid mahasõiduga) INDIVIDUAALNE</vt:lpstr>
      <vt:lpstr>Võimalikud külalisesinejad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Tee projekteerimine</dc:title>
  <dc:creator>Ain Kendra</dc:creator>
  <cp:lastModifiedBy>Ain Kendra</cp:lastModifiedBy>
  <cp:revision>27</cp:revision>
  <dcterms:created xsi:type="dcterms:W3CDTF">2026-08-10T09:56:21Z</dcterms:created>
  <dcterms:modified xsi:type="dcterms:W3CDTF">2026-08-31T13:27:23Z</dcterms:modified>
</cp:coreProperties>
</file>